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7" r:id="rId1"/>
  </p:sldMasterIdLst>
  <p:notesMasterIdLst>
    <p:notesMasterId r:id="rId14"/>
  </p:notesMasterIdLst>
  <p:sldIdLst>
    <p:sldId id="258" r:id="rId2"/>
    <p:sldId id="273" r:id="rId3"/>
    <p:sldId id="272" r:id="rId4"/>
    <p:sldId id="257" r:id="rId5"/>
    <p:sldId id="270" r:id="rId6"/>
    <p:sldId id="268" r:id="rId7"/>
    <p:sldId id="269" r:id="rId8"/>
    <p:sldId id="271" r:id="rId9"/>
    <p:sldId id="275" r:id="rId10"/>
    <p:sldId id="264" r:id="rId11"/>
    <p:sldId id="265" r:id="rId12"/>
    <p:sldId id="276" r:id="rId1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5" d="100"/>
          <a:sy n="105" d="100"/>
        </p:scale>
        <p:origin x="-1744" y="-9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interSettings" Target="printerSettings/printerSettings1.bin"/><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E16FE3-B94C-D244-AB5F-25AFA6394524}" type="datetimeFigureOut">
              <a:rPr lang="en-US" smtClean="0"/>
              <a:pPr/>
              <a:t>28-Aug-11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D0C31A-1352-A04F-A2D6-BE821AA4894F}" type="slidenum">
              <a:rPr lang="en-US" smtClean="0"/>
              <a:pPr/>
              <a:t>‹#›</a:t>
            </a:fld>
            <a:endParaRPr lang="en-US"/>
          </a:p>
        </p:txBody>
      </p:sp>
    </p:spTree>
    <p:extLst>
      <p:ext uri="{BB962C8B-B14F-4D97-AF65-F5344CB8AC3E}">
        <p14:creationId xmlns:p14="http://schemas.microsoft.com/office/powerpoint/2010/main" val="408876841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D0C31A-1352-A04F-A2D6-BE821AA4894F}"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D0C31A-1352-A04F-A2D6-BE821AA4894F}" type="slidenum">
              <a:rPr lang="en-US" smtClean="0"/>
              <a:pPr/>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D0C31A-1352-A04F-A2D6-BE821AA4894F}" type="slidenum">
              <a:rPr lang="en-US" smtClean="0"/>
              <a:pPr/>
              <a:t>12</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D0C31A-1352-A04F-A2D6-BE821AA4894F}" type="slidenum">
              <a:rPr lang="en-US" smtClean="0"/>
              <a:pPr/>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D0C31A-1352-A04F-A2D6-BE821AA4894F}" type="slidenum">
              <a:rPr lang="en-US" smtClean="0"/>
              <a:pPr/>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D0C31A-1352-A04F-A2D6-BE821AA4894F}" type="slidenum">
              <a:rPr lang="en-US" smtClean="0"/>
              <a:pPr/>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D0C31A-1352-A04F-A2D6-BE821AA4894F}" type="slidenum">
              <a:rPr lang="en-US" smtClean="0"/>
              <a:pPr/>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D0C31A-1352-A04F-A2D6-BE821AA4894F}" type="slidenum">
              <a:rPr lang="en-US" smtClean="0"/>
              <a:pPr/>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D0C31A-1352-A04F-A2D6-BE821AA4894F}" type="slidenum">
              <a:rPr lang="en-US" smtClean="0"/>
              <a:pPr/>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D0C31A-1352-A04F-A2D6-BE821AA4894F}" type="slidenum">
              <a:rPr lang="en-US" smtClean="0"/>
              <a:pPr/>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CD0C31A-1352-A04F-A2D6-BE821AA4894F}" type="slidenum">
              <a:rPr lang="en-US" smtClean="0"/>
              <a:pPr/>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27094"/>
            <a:ext cx="7772400" cy="1470025"/>
          </a:xfrm>
        </p:spPr>
        <p:txBody>
          <a:bodyPr anchor="b" anchorCtr="0"/>
          <a:lstStyle>
            <a:lvl1pPr>
              <a:defRPr sz="5400">
                <a:gradFill>
                  <a:gsLst>
                    <a:gs pos="0">
                      <a:schemeClr val="tx2"/>
                    </a:gs>
                    <a:gs pos="100000">
                      <a:schemeClr val="tx2">
                        <a:lumMod val="75000"/>
                      </a:schemeClr>
                    </a:gs>
                  </a:gsLst>
                  <a:lin ang="5400000" scaled="0"/>
                </a:gradFill>
                <a:effectLst>
                  <a:outerShdw blurRad="50800" dist="25400" dir="5400000" algn="t" rotWithShape="0">
                    <a:prstClr val="black">
                      <a:alpha val="40000"/>
                    </a:prstClr>
                  </a:outerShdw>
                </a:effectLst>
              </a:defRPr>
            </a:lvl1pPr>
          </a:lstStyle>
          <a:p>
            <a:r>
              <a:rPr lang="en-US" smtClean="0"/>
              <a:t>Click to edit Master title style</a:t>
            </a:r>
            <a:endParaRPr/>
          </a:p>
        </p:txBody>
      </p:sp>
      <p:sp>
        <p:nvSpPr>
          <p:cNvPr id="3" name="Subtitle 2"/>
          <p:cNvSpPr>
            <a:spLocks noGrp="1"/>
          </p:cNvSpPr>
          <p:nvPr>
            <p:ph type="subTitle" idx="1"/>
          </p:nvPr>
        </p:nvSpPr>
        <p:spPr>
          <a:xfrm>
            <a:off x="685801" y="3810000"/>
            <a:ext cx="7770812" cy="1752600"/>
          </a:xfrm>
        </p:spPr>
        <p:txBody>
          <a:bodyPr>
            <a:normAutofit/>
          </a:bodyPr>
          <a:lstStyle>
            <a:lvl1pPr marL="0" indent="0" algn="ctr">
              <a:spcBef>
                <a:spcPts val="300"/>
              </a:spcBef>
              <a:buNone/>
              <a:defRPr sz="1600">
                <a:gradFill>
                  <a:gsLst>
                    <a:gs pos="0">
                      <a:schemeClr val="tx2"/>
                    </a:gs>
                    <a:gs pos="100000">
                      <a:schemeClr val="tx2">
                        <a:lumMod val="75000"/>
                      </a:schemeClr>
                    </a:gs>
                  </a:gsLst>
                  <a:lin ang="5400000" scaled="0"/>
                </a:gradFill>
                <a:effectLst>
                  <a:outerShdw blurRad="50800" dist="38100" dir="5400000" algn="t" rotWithShape="0">
                    <a:prstClr val="black">
                      <a:alpha val="40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4" name="Date Placeholder 3"/>
          <p:cNvSpPr>
            <a:spLocks noGrp="1"/>
          </p:cNvSpPr>
          <p:nvPr>
            <p:ph type="dt" sz="half" idx="10"/>
          </p:nvPr>
        </p:nvSpPr>
        <p:spPr/>
        <p:txBody>
          <a:bodyPr/>
          <a:lstStyle/>
          <a:p>
            <a:fld id="{99A9DE9A-EA95-BD43-97E3-556E48B32B40}" type="datetimeFigureOut">
              <a:rPr lang="en-US" smtClean="0"/>
              <a:pPr/>
              <a:t>28-Aug-11</a:t>
            </a:fld>
            <a:endParaRPr lang="en-US"/>
          </a:p>
        </p:txBody>
      </p:sp>
      <p:sp>
        <p:nvSpPr>
          <p:cNvPr id="5" name="Footer Placeholder 4"/>
          <p:cNvSpPr>
            <a:spLocks noGrp="1"/>
          </p:cNvSpPr>
          <p:nvPr>
            <p:ph type="ftr" sz="quarter" idx="11"/>
          </p:nvPr>
        </p:nvSpPr>
        <p:spPr/>
        <p:txBody>
          <a:bodyPr/>
          <a:lstStyle/>
          <a:p>
            <a:endParaRPr lang="en-US"/>
          </a:p>
        </p:txBody>
      </p:sp>
      <p:pic>
        <p:nvPicPr>
          <p:cNvPr id="7" name="Picture 6" descr="CoverGlyph.png"/>
          <p:cNvPicPr>
            <a:picLocks noChangeAspect="1"/>
          </p:cNvPicPr>
          <p:nvPr/>
        </p:nvPicPr>
        <p:blipFill>
          <a:blip r:embed="rId2"/>
          <a:stretch>
            <a:fillRect/>
          </a:stretch>
        </p:blipFill>
        <p:spPr>
          <a:xfrm>
            <a:off x="4010025" y="3048000"/>
            <a:ext cx="1123950" cy="771525"/>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3738282"/>
            <a:ext cx="7770813" cy="1048870"/>
          </a:xfrm>
          <a:effectLst/>
        </p:spPr>
        <p:txBody>
          <a:bodyPr vert="horz" lIns="91440" tIns="45720" rIns="91440" bIns="45720" rtlCol="0" anchor="b" anchorCtr="0">
            <a:noAutofit/>
          </a:bodyPr>
          <a:lstStyle>
            <a:lvl1pPr algn="ctr" defTabSz="914400" rtl="0" eaLnBrk="1" latinLnBrk="0" hangingPunct="1">
              <a:spcBef>
                <a:spcPct val="0"/>
              </a:spcBef>
              <a:buNone/>
              <a:defRPr sz="3800" b="0" kern="1200">
                <a:solidFill>
                  <a:schemeClr val="tx2"/>
                </a:solidFill>
                <a:effectLst>
                  <a:outerShdw blurRad="38100" dist="12700" algn="l"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2286000" y="457200"/>
            <a:ext cx="4572000" cy="3173506"/>
          </a:xfrm>
          <a:ln w="101600">
            <a:solidFill>
              <a:schemeClr val="tx1"/>
            </a:solidFill>
            <a:miter lim="800000"/>
          </a:ln>
          <a:effectLst>
            <a:outerShdw blurRad="50800" dist="38100" dir="2700000" algn="tl" rotWithShape="0">
              <a:prstClr val="black">
                <a:alpha val="40000"/>
              </a:prstClr>
            </a:outerShdw>
          </a:effectLst>
        </p:spPr>
        <p:txBody>
          <a:bodyPr>
            <a:normAutofit/>
          </a:bodyPr>
          <a:lstStyle>
            <a:lvl1pPr marL="0" indent="0">
              <a:buNone/>
              <a:defRPr sz="20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685800" y="5181600"/>
            <a:ext cx="7770813" cy="685800"/>
          </a:xfrm>
        </p:spPr>
        <p:txBody>
          <a:bodyPr vert="horz" lIns="91440" tIns="45720" rIns="91440" bIns="45720" rtlCol="0">
            <a:normAutofit/>
          </a:bodyPr>
          <a:lstStyle>
            <a:lvl1pPr marL="0" indent="0" algn="ctr">
              <a:spcBef>
                <a:spcPts val="300"/>
              </a:spcBef>
              <a:buNone/>
              <a:defRPr sz="180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2000"/>
              </a:spcBef>
              <a:buClr>
                <a:schemeClr val="accent3"/>
              </a:buClr>
              <a:buFont typeface="Wingdings" pitchFamily="2" charset="2"/>
              <a:buNone/>
            </a:pPr>
            <a:r>
              <a:rPr lang="en-US" smtClean="0"/>
              <a:t>Click to edit Master text styles</a:t>
            </a:r>
          </a:p>
        </p:txBody>
      </p:sp>
      <p:sp>
        <p:nvSpPr>
          <p:cNvPr id="5" name="Date Placeholder 4"/>
          <p:cNvSpPr>
            <a:spLocks noGrp="1"/>
          </p:cNvSpPr>
          <p:nvPr>
            <p:ph type="dt" sz="half" idx="10"/>
          </p:nvPr>
        </p:nvSpPr>
        <p:spPr/>
        <p:txBody>
          <a:bodyPr/>
          <a:lstStyle/>
          <a:p>
            <a:fld id="{99A9DE9A-EA95-BD43-97E3-556E48B32B40}" type="datetimeFigureOut">
              <a:rPr lang="en-US" smtClean="0"/>
              <a:pPr/>
              <a:t>28-Aug-11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40340-977B-9A4D-8E86-66FDDFF5383C}" type="slidenum">
              <a:rPr lang="en-US" smtClean="0"/>
              <a:pPr/>
              <a:t>‹#›</a:t>
            </a:fld>
            <a:endParaRPr lang="en-US"/>
          </a:p>
        </p:txBody>
      </p:sp>
      <p:pic>
        <p:nvPicPr>
          <p:cNvPr id="11" name="Picture 2" descr="HR-Glyph-R3.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49040" y="4890247"/>
            <a:ext cx="1645920" cy="170411"/>
          </a:xfrm>
          <a:prstGeom prst="rect">
            <a:avLst/>
          </a:prstGeom>
          <a:noFill/>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9A9DE9A-EA95-BD43-97E3-556E48B32B40}" type="datetimeFigureOut">
              <a:rPr lang="en-US" smtClean="0"/>
              <a:pPr/>
              <a:t>28-Aug-11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40340-977B-9A4D-8E86-66FDDFF5383C}" type="slidenum">
              <a:rPr lang="en-US" smtClean="0"/>
              <a:pPr/>
              <a:t>‹#›</a:t>
            </a:fld>
            <a:endParaRPr lang="en-US"/>
          </a:p>
        </p:txBody>
      </p:sp>
      <p:pic>
        <p:nvPicPr>
          <p:cNvPr id="10" name="Picture 2" descr="HR-Glyph-R3.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49040" y="1658992"/>
            <a:ext cx="1645920" cy="170411"/>
          </a:xfrm>
          <a:prstGeom prst="rect">
            <a:avLst/>
          </a:prstGeom>
          <a:noFill/>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62800" y="537882"/>
            <a:ext cx="1524000" cy="5325036"/>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685800" y="537882"/>
            <a:ext cx="5889812" cy="532503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9A9DE9A-EA95-BD43-97E3-556E48B32B40}" type="datetimeFigureOut">
              <a:rPr lang="en-US" smtClean="0"/>
              <a:pPr/>
              <a:t>28-Aug-11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40340-977B-9A4D-8E86-66FDDFF5383C}" type="slidenum">
              <a:rPr lang="en-US" smtClean="0"/>
              <a:pPr/>
              <a:t>‹#›</a:t>
            </a:fld>
            <a:endParaRPr lang="en-US"/>
          </a:p>
        </p:txBody>
      </p:sp>
      <p:pic>
        <p:nvPicPr>
          <p:cNvPr id="9" name="Picture 2" descr="HR-Glyph-R3.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rot="5400000">
            <a:off x="6052928" y="3115195"/>
            <a:ext cx="1645920" cy="170411"/>
          </a:xfrm>
          <a:prstGeom prst="rect">
            <a:avLst/>
          </a:prstGeom>
          <a:noFill/>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99A9DE9A-EA95-BD43-97E3-556E48B32B40}" type="datetimeFigureOut">
              <a:rPr lang="en-US" smtClean="0"/>
              <a:pPr/>
              <a:t>28-Aug-11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40340-977B-9A4D-8E86-66FDDFF5383C}" type="slidenum">
              <a:rPr lang="en-US" smtClean="0"/>
              <a:pPr/>
              <a:t>‹#›</a:t>
            </a:fld>
            <a:endParaRPr lang="en-US"/>
          </a:p>
        </p:txBody>
      </p:sp>
      <p:pic>
        <p:nvPicPr>
          <p:cNvPr id="8" name="Picture 2" descr="HR-Glyph-R3.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49040" y="1658992"/>
            <a:ext cx="1645920" cy="170411"/>
          </a:xfrm>
          <a:prstGeom prst="rect">
            <a:avLst/>
          </a:prstGeom>
          <a:noFill/>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626440"/>
            <a:ext cx="7770813" cy="1472184"/>
          </a:xfrm>
        </p:spPr>
        <p:txBody>
          <a:bodyPr anchor="b" anchorCtr="0"/>
          <a:lstStyle>
            <a:lvl1pPr algn="ctr">
              <a:defRPr sz="5400" b="0" i="0" cap="none" baseline="0"/>
            </a:lvl1pPr>
          </a:lstStyle>
          <a:p>
            <a:r>
              <a:rPr lang="en-US" smtClean="0"/>
              <a:t>Click to edit Master title style</a:t>
            </a:r>
            <a:endParaRPr/>
          </a:p>
        </p:txBody>
      </p:sp>
      <p:sp>
        <p:nvSpPr>
          <p:cNvPr id="3" name="Text Placeholder 2"/>
          <p:cNvSpPr>
            <a:spLocks noGrp="1"/>
          </p:cNvSpPr>
          <p:nvPr>
            <p:ph type="body" idx="1"/>
          </p:nvPr>
        </p:nvSpPr>
        <p:spPr>
          <a:xfrm>
            <a:off x="685800" y="3813048"/>
            <a:ext cx="7770813" cy="1755648"/>
          </a:xfrm>
        </p:spPr>
        <p:txBody>
          <a:bodyPr anchor="t" anchorCtr="0">
            <a:normAutofit/>
          </a:bodyPr>
          <a:lstStyle>
            <a:lvl1pPr marL="0" indent="0" algn="ctr">
              <a:spcBef>
                <a:spcPts val="300"/>
              </a:spcBef>
              <a:buNone/>
              <a:defRPr sz="16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A9DE9A-EA95-BD43-97E3-556E48B32B40}" type="datetimeFigureOut">
              <a:rPr lang="en-US" smtClean="0"/>
              <a:pPr/>
              <a:t>28-Aug-11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340340-977B-9A4D-8E86-66FDDFF5383C}" type="slidenum">
              <a:rPr lang="en-US" smtClean="0"/>
              <a:pPr/>
              <a:t>‹#›</a:t>
            </a:fld>
            <a:endParaRPr lang="en-US"/>
          </a:p>
        </p:txBody>
      </p:sp>
      <p:pic>
        <p:nvPicPr>
          <p:cNvPr id="7" name="Picture 6" descr="Glyph-SectionHeader.png"/>
          <p:cNvPicPr>
            <a:picLocks noChangeAspect="1"/>
          </p:cNvPicPr>
          <p:nvPr/>
        </p:nvPicPr>
        <p:blipFill>
          <a:blip r:embed="rId2"/>
          <a:stretch>
            <a:fillRect/>
          </a:stretch>
        </p:blipFill>
        <p:spPr>
          <a:xfrm>
            <a:off x="4038600" y="3174066"/>
            <a:ext cx="1066800" cy="5905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685800" y="2209801"/>
            <a:ext cx="3657600" cy="36576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4800600" y="2209801"/>
            <a:ext cx="3657600" cy="3657600"/>
          </a:xfrm>
        </p:spPr>
        <p:txBody>
          <a:bodyPr>
            <a:normAutofit/>
          </a:bodyPr>
          <a:lstStyle>
            <a:lvl1pPr>
              <a:defRPr sz="2200"/>
            </a:lvl1pPr>
            <a:lvl2pPr>
              <a:defRPr sz="2000"/>
            </a:lvl2pPr>
            <a:lvl3pPr>
              <a:defRPr sz="18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99A9DE9A-EA95-BD43-97E3-556E48B32B40}" type="datetimeFigureOut">
              <a:rPr lang="en-US" smtClean="0"/>
              <a:pPr/>
              <a:t>28-Aug-11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40340-977B-9A4D-8E86-66FDDFF5383C}" type="slidenum">
              <a:rPr lang="en-US" smtClean="0"/>
              <a:pPr/>
              <a:t>‹#›</a:t>
            </a:fld>
            <a:endParaRPr lang="en-US"/>
          </a:p>
        </p:txBody>
      </p:sp>
      <p:pic>
        <p:nvPicPr>
          <p:cNvPr id="9" name="Picture 2" descr="HR-Glyph-R3.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49040" y="1658992"/>
            <a:ext cx="1645920" cy="170411"/>
          </a:xfrm>
          <a:prstGeom prst="rect">
            <a:avLst/>
          </a:prstGeom>
          <a:noFill/>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685800" y="2027238"/>
            <a:ext cx="3657600" cy="639762"/>
          </a:xfrm>
        </p:spPr>
        <p:txBody>
          <a:bodyPr anchor="ctr" anchorCtr="0"/>
          <a:lstStyle>
            <a:lvl1pPr marL="0" indent="0" algn="ctr">
              <a:spcBef>
                <a:spcPts val="300"/>
              </a:spcBef>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5800" y="2819400"/>
            <a:ext cx="3657600" cy="3048000"/>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4800600" y="2027238"/>
            <a:ext cx="3657600" cy="639762"/>
          </a:xfrm>
        </p:spPr>
        <p:txBody>
          <a:bodyPr anchor="ctr" anchorCtr="0"/>
          <a:lstStyle>
            <a:lvl1pPr marL="0" indent="0" algn="ctr">
              <a:spcBef>
                <a:spcPts val="300"/>
              </a:spcBef>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800600" y="2819400"/>
            <a:ext cx="3657600" cy="3048000"/>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99A9DE9A-EA95-BD43-97E3-556E48B32B40}" type="datetimeFigureOut">
              <a:rPr lang="en-US" smtClean="0"/>
              <a:pPr/>
              <a:t>28-Aug-11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340340-977B-9A4D-8E86-66FDDFF5383C}" type="slidenum">
              <a:rPr lang="en-US" smtClean="0"/>
              <a:pPr/>
              <a:t>‹#›</a:t>
            </a:fld>
            <a:endParaRPr lang="en-US"/>
          </a:p>
        </p:txBody>
      </p:sp>
      <p:pic>
        <p:nvPicPr>
          <p:cNvPr id="11" name="Picture 2" descr="HR-Glyph-R3.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49040" y="1658992"/>
            <a:ext cx="1645920" cy="170411"/>
          </a:xfrm>
          <a:prstGeom prst="rect">
            <a:avLst/>
          </a:prstGeom>
          <a:noFill/>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99A9DE9A-EA95-BD43-97E3-556E48B32B40}" type="datetimeFigureOut">
              <a:rPr lang="en-US" smtClean="0"/>
              <a:pPr/>
              <a:t>28-Aug-11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340340-977B-9A4D-8E86-66FDDFF5383C}" type="slidenum">
              <a:rPr lang="en-US" smtClean="0"/>
              <a:pPr/>
              <a:t>‹#›</a:t>
            </a:fld>
            <a:endParaRPr lang="en-US"/>
          </a:p>
        </p:txBody>
      </p:sp>
      <p:pic>
        <p:nvPicPr>
          <p:cNvPr id="8" name="Picture 2" descr="HR-Glyph-R3.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3749040" y="1658992"/>
            <a:ext cx="1645920" cy="170411"/>
          </a:xfrm>
          <a:prstGeom prst="rect">
            <a:avLst/>
          </a:prstGeom>
          <a:noFill/>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A9DE9A-EA95-BD43-97E3-556E48B32B40}" type="datetimeFigureOut">
              <a:rPr lang="en-US" smtClean="0"/>
              <a:pPr/>
              <a:t>28-Aug-11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340340-977B-9A4D-8E86-66FDDFF5383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58906" y="914400"/>
            <a:ext cx="3657600" cy="1162050"/>
          </a:xfrm>
        </p:spPr>
        <p:txBody>
          <a:bodyPr anchor="b"/>
          <a:lstStyle>
            <a:lvl1pPr algn="ctr">
              <a:defRPr sz="3800" b="0"/>
            </a:lvl1pPr>
          </a:lstStyle>
          <a:p>
            <a:r>
              <a:rPr lang="en-US" smtClean="0"/>
              <a:t>Click to edit Master title style</a:t>
            </a:r>
            <a:endParaRPr/>
          </a:p>
        </p:txBody>
      </p:sp>
      <p:sp>
        <p:nvSpPr>
          <p:cNvPr id="3" name="Content Placeholder 2"/>
          <p:cNvSpPr>
            <a:spLocks noGrp="1"/>
          </p:cNvSpPr>
          <p:nvPr>
            <p:ph idx="1"/>
          </p:nvPr>
        </p:nvSpPr>
        <p:spPr>
          <a:xfrm>
            <a:off x="4796118" y="457199"/>
            <a:ext cx="3657600" cy="5410201"/>
          </a:xfrm>
        </p:spPr>
        <p:txBody>
          <a:bodyPr>
            <a:normAutofit/>
          </a:bodyPr>
          <a:lstStyle>
            <a:lvl1pPr>
              <a:defRPr sz="2400"/>
            </a:lvl1pPr>
            <a:lvl2pPr>
              <a:defRPr sz="22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Text Placeholder 3"/>
          <p:cNvSpPr>
            <a:spLocks noGrp="1"/>
          </p:cNvSpPr>
          <p:nvPr>
            <p:ph type="body" sz="half" idx="2"/>
          </p:nvPr>
        </p:nvSpPr>
        <p:spPr>
          <a:xfrm>
            <a:off x="658906" y="2590799"/>
            <a:ext cx="3657600" cy="2895601"/>
          </a:xfrm>
        </p:spPr>
        <p:txBody>
          <a:bodyPr>
            <a:normAutofit/>
          </a:bodyPr>
          <a:lstStyle>
            <a:lvl1pPr marL="0" indent="0" algn="ctr">
              <a:lnSpc>
                <a:spcPct val="110000"/>
              </a:lnSpc>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9A9DE9A-EA95-BD43-97E3-556E48B32B40}" type="datetimeFigureOut">
              <a:rPr lang="en-US" smtClean="0"/>
              <a:pPr/>
              <a:t>28-Aug-11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40340-977B-9A4D-8E86-66FDDFF5383C}" type="slidenum">
              <a:rPr lang="en-US" smtClean="0"/>
              <a:pPr/>
              <a:t>‹#›</a:t>
            </a:fld>
            <a:endParaRPr lang="en-US"/>
          </a:p>
        </p:txBody>
      </p:sp>
      <p:pic>
        <p:nvPicPr>
          <p:cNvPr id="10" name="Picture 2" descr="HR-Glyph-R3.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664746" y="2286000"/>
            <a:ext cx="1645920" cy="170411"/>
          </a:xfrm>
          <a:prstGeom prst="rect">
            <a:avLst/>
          </a:prstGeom>
          <a:noFill/>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99013" y="914400"/>
            <a:ext cx="3657600" cy="1161288"/>
          </a:xfrm>
          <a:effectLst/>
        </p:spPr>
        <p:txBody>
          <a:bodyPr vert="horz" lIns="91440" tIns="45720" rIns="91440" bIns="45720" rtlCol="0" anchor="b" anchorCtr="0">
            <a:noAutofit/>
          </a:bodyPr>
          <a:lstStyle>
            <a:lvl1pPr algn="ctr" defTabSz="914400" rtl="0" eaLnBrk="1" latinLnBrk="0" hangingPunct="1">
              <a:spcBef>
                <a:spcPct val="0"/>
              </a:spcBef>
              <a:buNone/>
              <a:defRPr sz="3800" b="0" kern="1200">
                <a:solidFill>
                  <a:schemeClr val="tx2"/>
                </a:solidFill>
                <a:effectLst>
                  <a:outerShdw blurRad="38100" dist="12700" algn="l" rotWithShape="0">
                    <a:prstClr val="black">
                      <a:alpha val="40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658906" y="457200"/>
            <a:ext cx="3657600" cy="5413248"/>
          </a:xfrm>
          <a:ln w="101600">
            <a:solidFill>
              <a:schemeClr val="tx1"/>
            </a:solidFill>
            <a:miter lim="800000"/>
          </a:ln>
          <a:effectLst>
            <a:outerShdw blurRad="50800" dist="38100" dir="2700000" algn="tl" rotWithShape="0">
              <a:prstClr val="black">
                <a:alpha val="4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4799013" y="2587752"/>
            <a:ext cx="3657600" cy="2898648"/>
          </a:xfrm>
        </p:spPr>
        <p:txBody>
          <a:bodyPr vert="horz" lIns="91440" tIns="45720" rIns="91440" bIns="45720" rtlCol="0">
            <a:normAutofit/>
          </a:bodyPr>
          <a:lstStyle>
            <a:lvl1pPr marL="0" indent="0" algn="ctr">
              <a:buNone/>
              <a:defRPr sz="1800" kern="1200">
                <a:solidFill>
                  <a:schemeClr val="tx2"/>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lnSpc>
                <a:spcPct val="110000"/>
              </a:lnSpc>
              <a:spcBef>
                <a:spcPts val="2000"/>
              </a:spcBef>
              <a:buClr>
                <a:schemeClr val="accent3"/>
              </a:buClr>
              <a:buFont typeface="Wingdings" pitchFamily="2" charset="2"/>
              <a:buNone/>
            </a:pPr>
            <a:r>
              <a:rPr lang="en-US" smtClean="0"/>
              <a:t>Click to edit Master text styles</a:t>
            </a:r>
          </a:p>
        </p:txBody>
      </p:sp>
      <p:sp>
        <p:nvSpPr>
          <p:cNvPr id="5" name="Date Placeholder 4"/>
          <p:cNvSpPr>
            <a:spLocks noGrp="1"/>
          </p:cNvSpPr>
          <p:nvPr>
            <p:ph type="dt" sz="half" idx="10"/>
          </p:nvPr>
        </p:nvSpPr>
        <p:spPr/>
        <p:txBody>
          <a:bodyPr/>
          <a:lstStyle/>
          <a:p>
            <a:fld id="{99A9DE9A-EA95-BD43-97E3-556E48B32B40}" type="datetimeFigureOut">
              <a:rPr lang="en-US" smtClean="0"/>
              <a:pPr/>
              <a:t>28-Aug-11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340340-977B-9A4D-8E86-66FDDFF5383C}" type="slidenum">
              <a:rPr lang="en-US" smtClean="0"/>
              <a:pPr/>
              <a:t>‹#›</a:t>
            </a:fld>
            <a:endParaRPr lang="en-US"/>
          </a:p>
        </p:txBody>
      </p:sp>
      <p:pic>
        <p:nvPicPr>
          <p:cNvPr id="9" name="Picture 2" descr="HR-Glyph-R3.pn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804853" y="2286000"/>
            <a:ext cx="1645920" cy="170411"/>
          </a:xfrm>
          <a:prstGeom prst="rect">
            <a:avLst/>
          </a:prstGeom>
          <a:noFill/>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4305300" y="6289115"/>
            <a:ext cx="5334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fld id="{59340340-977B-9A4D-8E86-66FDDFF5383C}" type="slidenum">
              <a:rPr lang="en-US" smtClean="0"/>
              <a:pPr/>
              <a:t>‹#›</a:t>
            </a:fld>
            <a:endParaRPr lang="en-US"/>
          </a:p>
        </p:txBody>
      </p:sp>
      <p:sp>
        <p:nvSpPr>
          <p:cNvPr id="2" name="Title Placeholder 1"/>
          <p:cNvSpPr>
            <a:spLocks noGrp="1"/>
          </p:cNvSpPr>
          <p:nvPr>
            <p:ph type="title"/>
          </p:nvPr>
        </p:nvSpPr>
        <p:spPr>
          <a:xfrm>
            <a:off x="685800" y="67236"/>
            <a:ext cx="7770813" cy="1371600"/>
          </a:xfrm>
          <a:prstGeom prst="rect">
            <a:avLst/>
          </a:prstGeom>
          <a:effectLst/>
        </p:spPr>
        <p:txBody>
          <a:bodyPr vert="horz" lIns="91440" tIns="45720" rIns="91440" bIns="45720" rtlCol="0" anchor="ctr" anchorCtr="0">
            <a:noAutofit/>
          </a:bodyPr>
          <a:lstStyle/>
          <a:p>
            <a:r>
              <a:rPr lang="en-US" smtClean="0"/>
              <a:t>Click to edit Master title style</a:t>
            </a:r>
            <a:endParaRPr/>
          </a:p>
        </p:txBody>
      </p:sp>
      <p:sp>
        <p:nvSpPr>
          <p:cNvPr id="3" name="Text Placeholder 2"/>
          <p:cNvSpPr>
            <a:spLocks noGrp="1"/>
          </p:cNvSpPr>
          <p:nvPr>
            <p:ph type="body" idx="1"/>
          </p:nvPr>
        </p:nvSpPr>
        <p:spPr>
          <a:xfrm>
            <a:off x="685800" y="2209800"/>
            <a:ext cx="7770813" cy="3657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2"/>
          </p:nvPr>
        </p:nvSpPr>
        <p:spPr>
          <a:xfrm>
            <a:off x="6400800" y="6289115"/>
            <a:ext cx="237564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A9DE9A-EA95-BD43-97E3-556E48B32B40}" type="datetimeFigureOut">
              <a:rPr lang="en-US" smtClean="0"/>
              <a:pPr/>
              <a:t>28-Aug-11</a:t>
            </a:fld>
            <a:endParaRPr lang="en-US"/>
          </a:p>
        </p:txBody>
      </p:sp>
      <p:sp>
        <p:nvSpPr>
          <p:cNvPr id="5" name="Footer Placeholder 4"/>
          <p:cNvSpPr>
            <a:spLocks noGrp="1"/>
          </p:cNvSpPr>
          <p:nvPr>
            <p:ph type="ftr" sz="quarter" idx="3"/>
          </p:nvPr>
        </p:nvSpPr>
        <p:spPr>
          <a:xfrm>
            <a:off x="349624" y="6289115"/>
            <a:ext cx="3155576"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Tree>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Lst>
  <p:txStyles>
    <p:titleStyle>
      <a:lvl1pPr algn="ctr" defTabSz="914400" rtl="0" eaLnBrk="1" latinLnBrk="0" hangingPunct="1">
        <a:spcBef>
          <a:spcPct val="0"/>
        </a:spcBef>
        <a:buNone/>
        <a:defRPr sz="5000" kern="1200">
          <a:solidFill>
            <a:schemeClr val="tx2"/>
          </a:solidFill>
          <a:effectLst>
            <a:outerShdw blurRad="38100" dist="12700" algn="l" rotWithShape="0">
              <a:prstClr val="black">
                <a:alpha val="40000"/>
              </a:prstClr>
            </a:outerShdw>
          </a:effectLst>
          <a:latin typeface="+mj-lt"/>
          <a:ea typeface="+mj-ea"/>
          <a:cs typeface="+mj-cs"/>
        </a:defRPr>
      </a:lvl1pPr>
    </p:titleStyle>
    <p:bodyStyle>
      <a:lvl1pPr marL="457200" indent="-457200" algn="l" defTabSz="914400" rtl="0" eaLnBrk="1" latinLnBrk="0" hangingPunct="1">
        <a:spcBef>
          <a:spcPts val="2000"/>
        </a:spcBef>
        <a:buClr>
          <a:schemeClr val="accent3"/>
        </a:buClr>
        <a:buFont typeface="Wingdings" pitchFamily="2" charset="2"/>
        <a:buChar char=""/>
        <a:defRPr sz="2400" kern="1200">
          <a:solidFill>
            <a:schemeClr val="tx2"/>
          </a:solidFill>
          <a:latin typeface="+mn-lt"/>
          <a:ea typeface="+mn-ea"/>
          <a:cs typeface="+mn-cs"/>
        </a:defRPr>
      </a:lvl1pPr>
      <a:lvl2pPr marL="914400" indent="-457200" algn="l" defTabSz="914400" rtl="0" eaLnBrk="1" latinLnBrk="0" hangingPunct="1">
        <a:spcBef>
          <a:spcPts val="600"/>
        </a:spcBef>
        <a:buClr>
          <a:schemeClr val="accent3">
            <a:lumMod val="50000"/>
          </a:schemeClr>
        </a:buClr>
        <a:buFont typeface="Wingdings" pitchFamily="2" charset="2"/>
        <a:buChar char=""/>
        <a:defRPr sz="2200" kern="1200">
          <a:solidFill>
            <a:schemeClr val="tx2"/>
          </a:solidFill>
          <a:latin typeface="+mn-lt"/>
          <a:ea typeface="+mn-ea"/>
          <a:cs typeface="+mn-cs"/>
        </a:defRPr>
      </a:lvl2pPr>
      <a:lvl3pPr marL="1371600" indent="-457200" algn="l" defTabSz="914400" rtl="0" eaLnBrk="1" latinLnBrk="0" hangingPunct="1">
        <a:spcBef>
          <a:spcPts val="600"/>
        </a:spcBef>
        <a:buClr>
          <a:schemeClr val="accent3"/>
        </a:buClr>
        <a:buFont typeface="Wingdings" pitchFamily="2" charset="2"/>
        <a:buChar char=""/>
        <a:defRPr sz="2000" kern="1200">
          <a:solidFill>
            <a:schemeClr val="tx2"/>
          </a:solidFill>
          <a:latin typeface="+mn-lt"/>
          <a:ea typeface="+mn-ea"/>
          <a:cs typeface="+mn-cs"/>
        </a:defRPr>
      </a:lvl3pPr>
      <a:lvl4pPr marL="1828800" indent="-457200" algn="l" defTabSz="914400" rtl="0" eaLnBrk="1" latinLnBrk="0" hangingPunct="1">
        <a:spcBef>
          <a:spcPts val="600"/>
        </a:spcBef>
        <a:buClr>
          <a:schemeClr val="accent3">
            <a:lumMod val="50000"/>
          </a:schemeClr>
        </a:buClr>
        <a:buFont typeface="Wingdings" pitchFamily="2" charset="2"/>
        <a:buChar char=""/>
        <a:defRPr sz="1800" kern="1200">
          <a:solidFill>
            <a:schemeClr val="tx2"/>
          </a:solidFill>
          <a:latin typeface="+mn-lt"/>
          <a:ea typeface="+mn-ea"/>
          <a:cs typeface="+mn-cs"/>
        </a:defRPr>
      </a:lvl4pPr>
      <a:lvl5pPr marL="2286000" indent="-457200" algn="l" defTabSz="914400" rtl="0" eaLnBrk="1" latinLnBrk="0" hangingPunct="1">
        <a:spcBef>
          <a:spcPts val="600"/>
        </a:spcBef>
        <a:buClr>
          <a:schemeClr val="accent3"/>
        </a:buClr>
        <a:buFont typeface="Wingdings" pitchFamily="2" charset="2"/>
        <a:buChar char=""/>
        <a:defRPr sz="1800" kern="1200">
          <a:solidFill>
            <a:schemeClr val="tx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5.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chemeClr val="tx1">
                <a:lumMod val="85000"/>
                <a:lumOff val="15000"/>
              </a:schemeClr>
            </a:gs>
            <a:gs pos="100000">
              <a:schemeClr val="tx1">
                <a:lumMod val="65000"/>
                <a:lumOff val="35000"/>
              </a:schemeClr>
            </a:gs>
          </a:gsLst>
          <a:lin ang="5400000" scaled="0"/>
          <a:tileRect/>
        </a:gradFill>
        <a:effectLst/>
      </p:bgPr>
    </p:bg>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1039938" y="5934679"/>
            <a:ext cx="2207757" cy="669285"/>
          </a:xfrm>
        </p:spPr>
        <p:txBody>
          <a:bodyPr/>
          <a:lstStyle/>
          <a:p>
            <a:r>
              <a:rPr lang="en-US" sz="1200" dirty="0" smtClean="0">
                <a:solidFill>
                  <a:schemeClr val="bg2">
                    <a:lumMod val="90000"/>
                    <a:alpha val="99000"/>
                  </a:schemeClr>
                </a:solidFill>
                <a:effectLst/>
                <a:latin typeface="Optima"/>
              </a:rPr>
              <a:t>Our Lady of the Sign</a:t>
            </a:r>
            <a:br>
              <a:rPr lang="en-US" sz="1200" dirty="0" smtClean="0">
                <a:solidFill>
                  <a:schemeClr val="bg2">
                    <a:lumMod val="90000"/>
                    <a:alpha val="99000"/>
                  </a:schemeClr>
                </a:solidFill>
                <a:effectLst/>
                <a:latin typeface="Optima"/>
              </a:rPr>
            </a:br>
            <a:r>
              <a:rPr lang="en-US" sz="1200" dirty="0" smtClean="0">
                <a:solidFill>
                  <a:schemeClr val="bg2">
                    <a:lumMod val="90000"/>
                    <a:alpha val="99000"/>
                  </a:schemeClr>
                </a:solidFill>
                <a:effectLst/>
                <a:latin typeface="Optima"/>
              </a:rPr>
              <a:t>Holy </a:t>
            </a:r>
            <a:r>
              <a:rPr lang="en-US" sz="1200" dirty="0" smtClean="0">
                <a:solidFill>
                  <a:schemeClr val="bg2">
                    <a:lumMod val="90000"/>
                    <a:alpha val="99000"/>
                  </a:schemeClr>
                </a:solidFill>
                <a:effectLst/>
                <a:latin typeface="Optima"/>
              </a:rPr>
              <a:t>Wisdom, New </a:t>
            </a:r>
            <a:r>
              <a:rPr lang="en-US" sz="1200" dirty="0" err="1" smtClean="0">
                <a:solidFill>
                  <a:schemeClr val="bg2">
                    <a:lumMod val="90000"/>
                    <a:alpha val="99000"/>
                  </a:schemeClr>
                </a:solidFill>
                <a:effectLst/>
                <a:latin typeface="Optima"/>
              </a:rPr>
              <a:t>Skete</a:t>
            </a:r>
            <a:r>
              <a:rPr lang="en-US" sz="1200" dirty="0" smtClean="0">
                <a:solidFill>
                  <a:schemeClr val="bg2">
                    <a:lumMod val="90000"/>
                    <a:alpha val="99000"/>
                  </a:schemeClr>
                </a:solidFill>
                <a:effectLst/>
                <a:latin typeface="Optima"/>
              </a:rPr>
              <a:t> </a:t>
            </a:r>
            <a:endParaRPr lang="en-US" sz="1200" dirty="0">
              <a:solidFill>
                <a:schemeClr val="bg2">
                  <a:lumMod val="90000"/>
                  <a:alpha val="99000"/>
                </a:schemeClr>
              </a:solidFill>
              <a:effectLst/>
              <a:latin typeface="Optima"/>
            </a:endParaRPr>
          </a:p>
        </p:txBody>
      </p:sp>
      <p:pic>
        <p:nvPicPr>
          <p:cNvPr id="6" name="Picture 5" descr="Virgin-Sign-NewSket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2287" y="1681237"/>
            <a:ext cx="3743059" cy="3773715"/>
          </a:xfrm>
          <a:prstGeom prst="rect">
            <a:avLst/>
          </a:prstGeom>
        </p:spPr>
      </p:pic>
      <p:sp>
        <p:nvSpPr>
          <p:cNvPr id="2" name="Rectangle 1"/>
          <p:cNvSpPr/>
          <p:nvPr/>
        </p:nvSpPr>
        <p:spPr>
          <a:xfrm>
            <a:off x="4387252" y="694653"/>
            <a:ext cx="4572000" cy="5909311"/>
          </a:xfrm>
          <a:prstGeom prst="rect">
            <a:avLst/>
          </a:prstGeom>
        </p:spPr>
        <p:txBody>
          <a:bodyPr wrap="square">
            <a:spAutoFit/>
          </a:bodyPr>
          <a:lstStyle/>
          <a:p>
            <a:r>
              <a:rPr lang="en-US" dirty="0">
                <a:solidFill>
                  <a:srgbClr val="DEDED7"/>
                </a:solidFill>
              </a:rPr>
              <a:t>It is in the Church's name—in persona Ecclesiae—that the ordained minister, facing East, meaning toward the coming Christ, begs the Father to send the Spirit upon us and upon these gifts here offered, that they may be for us communion in the Body and Blood of Christ "offered up once and for all," as the Epistle to the Hebrews insists. And St John Chrysostom proclaims that "it is Christ, made present by the Holy Spirit, who is the true minister of the mystery." Removing himself as individual, the priest—minister, meaning servant—turns his hands and his tongue over to Christ. Why could these hands and this tongue not be those of a Christian woman, baptized and </a:t>
            </a:r>
            <a:r>
              <a:rPr lang="en-US" dirty="0" err="1">
                <a:solidFill>
                  <a:srgbClr val="DEDED7"/>
                </a:solidFill>
              </a:rPr>
              <a:t>chrismated</a:t>
            </a:r>
            <a:r>
              <a:rPr lang="en-US" dirty="0">
                <a:solidFill>
                  <a:srgbClr val="DEDED7"/>
                </a:solidFill>
              </a:rPr>
              <a:t>, called by virtue of her personal gifts to a ministry of pastoral guidance, which implies presiding over the </a:t>
            </a:r>
            <a:r>
              <a:rPr lang="en-US" dirty="0" err="1">
                <a:solidFill>
                  <a:srgbClr val="DEDED7"/>
                </a:solidFill>
              </a:rPr>
              <a:t>eucharist</a:t>
            </a:r>
            <a:r>
              <a:rPr lang="en-US" dirty="0">
                <a:solidFill>
                  <a:srgbClr val="DEDED7"/>
                </a:solidFill>
              </a:rPr>
              <a:t>? </a:t>
            </a:r>
          </a:p>
          <a:p>
            <a:endParaRPr lang="de-DE" dirty="0">
              <a:solidFill>
                <a:srgbClr val="DEDED7"/>
              </a:solidFill>
            </a:endParaRPr>
          </a:p>
          <a:p>
            <a:r>
              <a:rPr lang="de-DE" dirty="0" smtClean="0">
                <a:solidFill>
                  <a:srgbClr val="DEDED7"/>
                </a:solidFill>
              </a:rPr>
              <a:t>- </a:t>
            </a:r>
            <a:r>
              <a:rPr lang="de-DE" dirty="0" smtClean="0">
                <a:solidFill>
                  <a:srgbClr val="DEDED7"/>
                </a:solidFill>
              </a:rPr>
              <a:t>É</a:t>
            </a:r>
            <a:r>
              <a:rPr lang="de-DE" dirty="0" smtClean="0">
                <a:solidFill>
                  <a:srgbClr val="DEDED7"/>
                </a:solidFill>
              </a:rPr>
              <a:t>lisabeth Behr-Sigel</a:t>
            </a:r>
          </a:p>
        </p:txBody>
      </p:sp>
      <p:sp>
        <p:nvSpPr>
          <p:cNvPr id="3" name="TextBox 2"/>
          <p:cNvSpPr txBox="1"/>
          <p:nvPr/>
        </p:nvSpPr>
        <p:spPr>
          <a:xfrm>
            <a:off x="365953" y="362857"/>
            <a:ext cx="3555727" cy="1015663"/>
          </a:xfrm>
          <a:prstGeom prst="rect">
            <a:avLst/>
          </a:prstGeom>
          <a:noFill/>
        </p:spPr>
        <p:txBody>
          <a:bodyPr wrap="square" rtlCol="0">
            <a:spAutoFit/>
          </a:bodyPr>
          <a:lstStyle/>
          <a:p>
            <a:pPr algn="ctr"/>
            <a:r>
              <a:rPr lang="en-US" sz="2000" dirty="0" smtClean="0">
                <a:solidFill>
                  <a:srgbClr val="DEDED7"/>
                </a:solidFill>
              </a:rPr>
              <a:t>“‘The Hands of a Woman’: Person, Image and Ordination” </a:t>
            </a:r>
            <a:endParaRPr lang="en-US" sz="2000" dirty="0">
              <a:solidFill>
                <a:srgbClr val="DEDED7"/>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chemeClr val="tx1">
                <a:lumMod val="85000"/>
                <a:lumOff val="15000"/>
              </a:schemeClr>
            </a:gs>
            <a:gs pos="100000">
              <a:schemeClr val="tx1">
                <a:lumMod val="65000"/>
                <a:lumOff val="35000"/>
              </a:schemeClr>
            </a:gs>
          </a:gsLst>
          <a:lin ang="5400000" scaled="0"/>
          <a:tileRect/>
        </a:gradFill>
        <a:effectLst/>
      </p:bgPr>
    </p:bg>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6797523" y="5523474"/>
            <a:ext cx="1802191" cy="899096"/>
          </a:xfrm>
        </p:spPr>
        <p:txBody>
          <a:bodyPr anchor="b"/>
          <a:lstStyle/>
          <a:p>
            <a:r>
              <a:rPr lang="en-US" sz="1200" dirty="0" smtClean="0">
                <a:solidFill>
                  <a:schemeClr val="bg2">
                    <a:lumMod val="90000"/>
                    <a:alpha val="99000"/>
                  </a:schemeClr>
                </a:solidFill>
                <a:effectLst/>
                <a:latin typeface="Optima"/>
              </a:rPr>
              <a:t>Virgin </a:t>
            </a:r>
            <a:r>
              <a:rPr lang="en-US" sz="1200" dirty="0" err="1" smtClean="0">
                <a:solidFill>
                  <a:schemeClr val="bg2">
                    <a:lumMod val="90000"/>
                    <a:alpha val="99000"/>
                  </a:schemeClr>
                </a:solidFill>
                <a:effectLst/>
                <a:latin typeface="Optima"/>
              </a:rPr>
              <a:t>Orans</a:t>
            </a:r>
            <a:r>
              <a:rPr lang="en-US" sz="1200" dirty="0" smtClean="0">
                <a:solidFill>
                  <a:schemeClr val="bg2">
                    <a:lumMod val="90000"/>
                    <a:alpha val="99000"/>
                  </a:schemeClr>
                </a:solidFill>
                <a:effectLst/>
                <a:latin typeface="Optima"/>
              </a:rPr>
              <a:t> </a:t>
            </a:r>
            <a:r>
              <a:rPr lang="en-US" sz="1200" dirty="0" smtClean="0">
                <a:solidFill>
                  <a:schemeClr val="bg2">
                    <a:lumMod val="90000"/>
                    <a:alpha val="99000"/>
                  </a:schemeClr>
                </a:solidFill>
                <a:effectLst/>
                <a:latin typeface="Optima"/>
              </a:rPr>
              <a:t/>
            </a:r>
            <a:br>
              <a:rPr lang="en-US" sz="1200" dirty="0" smtClean="0">
                <a:solidFill>
                  <a:schemeClr val="bg2">
                    <a:lumMod val="90000"/>
                    <a:alpha val="99000"/>
                  </a:schemeClr>
                </a:solidFill>
                <a:effectLst/>
                <a:latin typeface="Optima"/>
              </a:rPr>
            </a:br>
            <a:r>
              <a:rPr lang="en-US" sz="1200" dirty="0" smtClean="0">
                <a:solidFill>
                  <a:schemeClr val="bg2">
                    <a:lumMod val="90000"/>
                    <a:alpha val="99000"/>
                  </a:schemeClr>
                </a:solidFill>
                <a:effectLst/>
                <a:latin typeface="Optima"/>
              </a:rPr>
              <a:t>(Yaroslavl)</a:t>
            </a:r>
            <a:endParaRPr lang="en-US" sz="1200" dirty="0">
              <a:solidFill>
                <a:schemeClr val="bg2">
                  <a:lumMod val="90000"/>
                  <a:alpha val="99000"/>
                </a:schemeClr>
              </a:solidFill>
              <a:effectLst/>
              <a:latin typeface="Optima"/>
            </a:endParaRPr>
          </a:p>
        </p:txBody>
      </p:sp>
      <p:pic>
        <p:nvPicPr>
          <p:cNvPr id="2" name="Picture 1" descr="Panagia_yaroslavl-pnt.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19313" y="331409"/>
            <a:ext cx="6091161" cy="609116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chemeClr val="tx1">
                <a:lumMod val="85000"/>
                <a:lumOff val="15000"/>
              </a:schemeClr>
            </a:gs>
            <a:gs pos="100000">
              <a:schemeClr val="tx1">
                <a:lumMod val="65000"/>
                <a:lumOff val="35000"/>
              </a:schemeClr>
            </a:gs>
          </a:gsLst>
          <a:lin ang="5400000" scaled="0"/>
          <a:tileRect/>
        </a:gradFill>
        <a:effectLst/>
      </p:bgPr>
    </p:bg>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6737048" y="5992895"/>
            <a:ext cx="2246829" cy="673332"/>
          </a:xfrm>
        </p:spPr>
        <p:txBody>
          <a:bodyPr/>
          <a:lstStyle/>
          <a:p>
            <a:pPr algn="r"/>
            <a:r>
              <a:rPr lang="en-US" sz="1200" dirty="0" smtClean="0">
                <a:solidFill>
                  <a:schemeClr val="bg2">
                    <a:lumMod val="90000"/>
                    <a:alpha val="99000"/>
                  </a:schemeClr>
                </a:solidFill>
                <a:effectLst/>
                <a:latin typeface="Optima"/>
              </a:rPr>
              <a:t>Our Lady of of </a:t>
            </a:r>
            <a:r>
              <a:rPr lang="en-US" sz="1200" dirty="0" smtClean="0">
                <a:solidFill>
                  <a:schemeClr val="bg2">
                    <a:lumMod val="90000"/>
                    <a:alpha val="99000"/>
                  </a:schemeClr>
                </a:solidFill>
                <a:effectLst/>
                <a:latin typeface="Optima"/>
              </a:rPr>
              <a:t>the Sign</a:t>
            </a:r>
            <a:r>
              <a:rPr lang="en-US" sz="1200" dirty="0" smtClean="0">
                <a:solidFill>
                  <a:schemeClr val="bg2">
                    <a:lumMod val="90000"/>
                    <a:alpha val="99000"/>
                  </a:schemeClr>
                </a:solidFill>
                <a:effectLst/>
                <a:latin typeface="Optima"/>
              </a:rPr>
              <a:t/>
            </a:r>
            <a:br>
              <a:rPr lang="en-US" sz="1200" dirty="0" smtClean="0">
                <a:solidFill>
                  <a:schemeClr val="bg2">
                    <a:lumMod val="90000"/>
                    <a:alpha val="99000"/>
                  </a:schemeClr>
                </a:solidFill>
                <a:effectLst/>
                <a:latin typeface="Optima"/>
              </a:rPr>
            </a:br>
            <a:r>
              <a:rPr lang="en-US" sz="1200" dirty="0" smtClean="0">
                <a:solidFill>
                  <a:schemeClr val="bg2">
                    <a:lumMod val="90000"/>
                    <a:alpha val="99000"/>
                  </a:schemeClr>
                </a:solidFill>
                <a:effectLst/>
                <a:latin typeface="Optima"/>
              </a:rPr>
              <a:t>(Krug)</a:t>
            </a:r>
            <a:endParaRPr lang="en-US" sz="1200" dirty="0">
              <a:solidFill>
                <a:schemeClr val="bg2">
                  <a:lumMod val="90000"/>
                  <a:alpha val="99000"/>
                </a:schemeClr>
              </a:solidFill>
              <a:effectLst/>
              <a:latin typeface="Optima"/>
            </a:endParaRPr>
          </a:p>
        </p:txBody>
      </p:sp>
      <p:pic>
        <p:nvPicPr>
          <p:cNvPr id="4" name="Picture 3" descr="krug-our-lady-of-the-sign.png"/>
          <p:cNvPicPr>
            <a:picLocks noChangeAspect="1"/>
          </p:cNvPicPr>
          <p:nvPr/>
        </p:nvPicPr>
        <p:blipFill>
          <a:blip r:embed="rId3"/>
          <a:stretch>
            <a:fillRect/>
          </a:stretch>
        </p:blipFill>
        <p:spPr>
          <a:xfrm>
            <a:off x="472323" y="580698"/>
            <a:ext cx="5885511" cy="5136446"/>
          </a:xfrm>
          <a:prstGeom prst="rect">
            <a:avLst/>
          </a:prstGeom>
        </p:spPr>
      </p:pic>
      <p:sp>
        <p:nvSpPr>
          <p:cNvPr id="2" name="Rectangle 1"/>
          <p:cNvSpPr/>
          <p:nvPr/>
        </p:nvSpPr>
        <p:spPr>
          <a:xfrm>
            <a:off x="6613210" y="577275"/>
            <a:ext cx="2370667" cy="5139869"/>
          </a:xfrm>
          <a:prstGeom prst="rect">
            <a:avLst/>
          </a:prstGeom>
        </p:spPr>
        <p:txBody>
          <a:bodyPr wrap="square">
            <a:spAutoFit/>
          </a:bodyPr>
          <a:lstStyle/>
          <a:p>
            <a:r>
              <a:rPr lang="en-US" sz="1600" dirty="0">
                <a:solidFill>
                  <a:srgbClr val="DEDED7"/>
                </a:solidFill>
              </a:rPr>
              <a:t>Just as we all receive of His </a:t>
            </a:r>
            <a:r>
              <a:rPr lang="en-US" sz="1600" dirty="0" err="1">
                <a:solidFill>
                  <a:srgbClr val="DEDED7"/>
                </a:solidFill>
              </a:rPr>
              <a:t>fulness</a:t>
            </a:r>
            <a:r>
              <a:rPr lang="en-US" sz="1600" dirty="0">
                <a:solidFill>
                  <a:srgbClr val="DEDED7"/>
                </a:solidFill>
              </a:rPr>
              <a:t>, so do we all partake of the immaculate flesh of His all-holy Mother which He assumed, and so, just as Christ our God, true God, became her son; even so we, too—O, the ineffable love for mankind!—become sons of His mother, the </a:t>
            </a:r>
            <a:r>
              <a:rPr lang="en-US" sz="1600" dirty="0" err="1">
                <a:solidFill>
                  <a:srgbClr val="DEDED7"/>
                </a:solidFill>
              </a:rPr>
              <a:t>Theotokos</a:t>
            </a:r>
            <a:r>
              <a:rPr lang="en-US" sz="1600" dirty="0">
                <a:solidFill>
                  <a:srgbClr val="DEDED7"/>
                </a:solidFill>
              </a:rPr>
              <a:t>, and brothers of Christ Himself, as through the all-immaculate and ineffable marriage which took place with and in her…</a:t>
            </a:r>
            <a:r>
              <a:rPr lang="en-US" sz="1600" dirty="0" smtClean="0">
                <a:solidFill>
                  <a:srgbClr val="DEDED7"/>
                </a:solidFill>
              </a:rPr>
              <a:t>.</a:t>
            </a:r>
          </a:p>
          <a:p>
            <a:r>
              <a:rPr lang="en-US" sz="1600" dirty="0" smtClean="0">
                <a:solidFill>
                  <a:srgbClr val="DEDED7"/>
                </a:solidFill>
              </a:rPr>
              <a:t> </a:t>
            </a:r>
            <a:endParaRPr lang="en-US" sz="1600" dirty="0">
              <a:solidFill>
                <a:srgbClr val="DEDED7"/>
              </a:solidFill>
            </a:endParaRPr>
          </a:p>
          <a:p>
            <a:r>
              <a:rPr lang="en-US" sz="1200" dirty="0" smtClean="0">
                <a:solidFill>
                  <a:srgbClr val="DEDED7"/>
                </a:solidFill>
              </a:rPr>
              <a:t>- </a:t>
            </a:r>
            <a:r>
              <a:rPr lang="en-US" sz="1200" dirty="0" err="1" smtClean="0">
                <a:solidFill>
                  <a:srgbClr val="DEDED7"/>
                </a:solidFill>
              </a:rPr>
              <a:t>Symeon</a:t>
            </a:r>
            <a:r>
              <a:rPr lang="en-US" sz="1200" dirty="0" smtClean="0">
                <a:solidFill>
                  <a:srgbClr val="DEDED7"/>
                </a:solidFill>
              </a:rPr>
              <a:t> the New Theologian,</a:t>
            </a:r>
            <a:r>
              <a:rPr lang="en-US" sz="1200" i="1" dirty="0" smtClean="0">
                <a:solidFill>
                  <a:srgbClr val="DEDED7"/>
                </a:solidFill>
              </a:rPr>
              <a:t> First </a:t>
            </a:r>
            <a:r>
              <a:rPr lang="en-US" sz="1200" i="1" dirty="0">
                <a:solidFill>
                  <a:srgbClr val="DEDED7"/>
                </a:solidFill>
              </a:rPr>
              <a:t>Ethical Discourse</a:t>
            </a:r>
            <a:r>
              <a:rPr lang="en-US" sz="1200" dirty="0">
                <a:solidFill>
                  <a:srgbClr val="DEDED7"/>
                </a:solidFill>
              </a:rPr>
              <a:t>, X.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chemeClr val="tx1">
                <a:lumMod val="85000"/>
                <a:lumOff val="15000"/>
              </a:schemeClr>
            </a:gs>
            <a:gs pos="100000">
              <a:schemeClr val="tx1">
                <a:lumMod val="65000"/>
                <a:lumOff val="35000"/>
              </a:schemeClr>
            </a:gs>
          </a:gsLst>
          <a:lin ang="5400000" scaled="0"/>
          <a:tileRect/>
        </a:gradFill>
        <a:effectLst/>
      </p:bgPr>
    </p:bg>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6579811" y="6098021"/>
            <a:ext cx="2370666" cy="673332"/>
          </a:xfrm>
        </p:spPr>
        <p:txBody>
          <a:bodyPr/>
          <a:lstStyle/>
          <a:p>
            <a:pPr algn="r"/>
            <a:r>
              <a:rPr lang="en-US" sz="1200" dirty="0" smtClean="0">
                <a:solidFill>
                  <a:schemeClr val="bg2">
                    <a:lumMod val="90000"/>
                    <a:alpha val="99000"/>
                  </a:schemeClr>
                </a:solidFill>
                <a:effectLst/>
                <a:latin typeface="Optima"/>
              </a:rPr>
              <a:t>Our Lady of of the Sign</a:t>
            </a:r>
            <a:br>
              <a:rPr lang="en-US" sz="1200" dirty="0" smtClean="0">
                <a:solidFill>
                  <a:schemeClr val="bg2">
                    <a:lumMod val="90000"/>
                    <a:alpha val="99000"/>
                  </a:schemeClr>
                </a:solidFill>
                <a:effectLst/>
                <a:latin typeface="Optima"/>
              </a:rPr>
            </a:br>
            <a:r>
              <a:rPr lang="en-US" sz="1200" dirty="0" smtClean="0">
                <a:solidFill>
                  <a:schemeClr val="bg2">
                    <a:lumMod val="90000"/>
                    <a:alpha val="99000"/>
                  </a:schemeClr>
                </a:solidFill>
                <a:effectLst/>
                <a:latin typeface="Optima"/>
              </a:rPr>
              <a:t>(Nun of New </a:t>
            </a:r>
            <a:r>
              <a:rPr lang="en-US" sz="1200" dirty="0" err="1" smtClean="0">
                <a:solidFill>
                  <a:schemeClr val="bg2">
                    <a:lumMod val="90000"/>
                    <a:alpha val="99000"/>
                  </a:schemeClr>
                </a:solidFill>
                <a:effectLst/>
                <a:latin typeface="Optima"/>
              </a:rPr>
              <a:t>Skete</a:t>
            </a:r>
            <a:r>
              <a:rPr lang="en-US" sz="1200" dirty="0" smtClean="0">
                <a:solidFill>
                  <a:schemeClr val="bg2">
                    <a:lumMod val="90000"/>
                    <a:alpha val="99000"/>
                  </a:schemeClr>
                </a:solidFill>
                <a:effectLst/>
                <a:latin typeface="Optima"/>
              </a:rPr>
              <a:t>)</a:t>
            </a:r>
            <a:endParaRPr lang="en-US" sz="1200" dirty="0">
              <a:solidFill>
                <a:schemeClr val="bg2">
                  <a:lumMod val="90000"/>
                  <a:alpha val="99000"/>
                </a:schemeClr>
              </a:solidFill>
              <a:effectLst/>
              <a:latin typeface="Optima"/>
            </a:endParaRPr>
          </a:p>
        </p:txBody>
      </p:sp>
      <p:sp>
        <p:nvSpPr>
          <p:cNvPr id="2" name="Rectangle 1"/>
          <p:cNvSpPr/>
          <p:nvPr/>
        </p:nvSpPr>
        <p:spPr>
          <a:xfrm>
            <a:off x="5382991" y="371656"/>
            <a:ext cx="3567485" cy="2585323"/>
          </a:xfrm>
          <a:prstGeom prst="rect">
            <a:avLst/>
          </a:prstGeom>
        </p:spPr>
        <p:txBody>
          <a:bodyPr wrap="square">
            <a:spAutoFit/>
          </a:bodyPr>
          <a:lstStyle/>
          <a:p>
            <a:r>
              <a:rPr lang="en-US" dirty="0" smtClean="0">
                <a:solidFill>
                  <a:srgbClr val="DEDED7"/>
                </a:solidFill>
              </a:rPr>
              <a:t>“…the </a:t>
            </a:r>
            <a:r>
              <a:rPr lang="en-US" dirty="0">
                <a:solidFill>
                  <a:srgbClr val="DEDED7"/>
                </a:solidFill>
              </a:rPr>
              <a:t>immortal and incorruptible Word of the immortal and incorruptible God, however, begets and gives birth  to immortal and incorruptible children, after having first been born of the virgin by the Holy Spirit.”  </a:t>
            </a:r>
          </a:p>
          <a:p>
            <a:endParaRPr lang="en-US" sz="1200" dirty="0" smtClean="0">
              <a:solidFill>
                <a:srgbClr val="DEDED7"/>
              </a:solidFill>
            </a:endParaRPr>
          </a:p>
          <a:p>
            <a:r>
              <a:rPr lang="en-US" sz="1200" dirty="0" smtClean="0">
                <a:solidFill>
                  <a:srgbClr val="DEDED7"/>
                </a:solidFill>
              </a:rPr>
              <a:t>- </a:t>
            </a:r>
            <a:r>
              <a:rPr lang="en-US" sz="1200" dirty="0" err="1" smtClean="0">
                <a:solidFill>
                  <a:srgbClr val="DEDED7"/>
                </a:solidFill>
              </a:rPr>
              <a:t>Symeon</a:t>
            </a:r>
            <a:r>
              <a:rPr lang="en-US" sz="1200" dirty="0" smtClean="0">
                <a:solidFill>
                  <a:srgbClr val="DEDED7"/>
                </a:solidFill>
              </a:rPr>
              <a:t> the New Theologian,</a:t>
            </a:r>
            <a:r>
              <a:rPr lang="en-US" sz="1200" i="1" dirty="0" smtClean="0">
                <a:solidFill>
                  <a:srgbClr val="DEDED7"/>
                </a:solidFill>
              </a:rPr>
              <a:t> First </a:t>
            </a:r>
            <a:r>
              <a:rPr lang="en-US" sz="1200" i="1" dirty="0">
                <a:solidFill>
                  <a:srgbClr val="DEDED7"/>
                </a:solidFill>
              </a:rPr>
              <a:t>Ethical Discourse</a:t>
            </a:r>
            <a:r>
              <a:rPr lang="en-US" sz="1200" dirty="0">
                <a:solidFill>
                  <a:srgbClr val="DEDED7"/>
                </a:solidFill>
              </a:rPr>
              <a:t>, X. </a:t>
            </a:r>
          </a:p>
        </p:txBody>
      </p:sp>
      <p:pic>
        <p:nvPicPr>
          <p:cNvPr id="3" name="Picture 2" descr="our-lady-sign.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23943" y="407941"/>
            <a:ext cx="4756487" cy="5917868"/>
          </a:xfrm>
          <a:prstGeom prst="rect">
            <a:avLst/>
          </a:prstGeom>
        </p:spPr>
      </p:pic>
      <p:sp>
        <p:nvSpPr>
          <p:cNvPr id="6" name="Rectangle 5"/>
          <p:cNvSpPr/>
          <p:nvPr/>
        </p:nvSpPr>
        <p:spPr>
          <a:xfrm>
            <a:off x="5382991" y="3041952"/>
            <a:ext cx="3567485" cy="2954655"/>
          </a:xfrm>
          <a:prstGeom prst="rect">
            <a:avLst/>
          </a:prstGeom>
        </p:spPr>
        <p:txBody>
          <a:bodyPr wrap="square">
            <a:spAutoFit/>
          </a:bodyPr>
          <a:lstStyle/>
          <a:p>
            <a:r>
              <a:rPr lang="en-US" dirty="0">
                <a:solidFill>
                  <a:srgbClr val="DEDED7"/>
                </a:solidFill>
              </a:rPr>
              <a:t>“Blessed is he who has seen the light of the world take form within himself, for he, having Christ as an embryo within, shall be reckoned His mother, as He Himself Who does not lie has promised, saying: ‘Here are my mother and brothers and friends’ [</a:t>
            </a:r>
            <a:r>
              <a:rPr lang="en-US" dirty="0" err="1">
                <a:solidFill>
                  <a:srgbClr val="DEDED7"/>
                </a:solidFill>
              </a:rPr>
              <a:t>Lk</a:t>
            </a:r>
            <a:r>
              <a:rPr lang="en-US" dirty="0">
                <a:solidFill>
                  <a:srgbClr val="DEDED7"/>
                </a:solidFill>
              </a:rPr>
              <a:t> 8:2].” </a:t>
            </a:r>
            <a:endParaRPr lang="en-US" dirty="0">
              <a:solidFill>
                <a:srgbClr val="DEDED7"/>
              </a:solidFill>
            </a:endParaRPr>
          </a:p>
          <a:p>
            <a:endParaRPr lang="en-US" dirty="0">
              <a:solidFill>
                <a:srgbClr val="DEDED7"/>
              </a:solidFill>
            </a:endParaRPr>
          </a:p>
          <a:p>
            <a:r>
              <a:rPr lang="en-US" sz="1200" dirty="0">
                <a:solidFill>
                  <a:srgbClr val="DEDED7"/>
                </a:solidFill>
              </a:rPr>
              <a:t>- </a:t>
            </a:r>
            <a:r>
              <a:rPr lang="en-US" sz="1200" dirty="0" err="1">
                <a:solidFill>
                  <a:srgbClr val="DEDED7"/>
                </a:solidFill>
              </a:rPr>
              <a:t>Symeon</a:t>
            </a:r>
            <a:r>
              <a:rPr lang="en-US" sz="1200" dirty="0">
                <a:solidFill>
                  <a:srgbClr val="DEDED7"/>
                </a:solidFill>
              </a:rPr>
              <a:t> the New Theologian,</a:t>
            </a:r>
            <a:r>
              <a:rPr lang="en-US" sz="1200" i="1" dirty="0">
                <a:solidFill>
                  <a:srgbClr val="DEDED7"/>
                </a:solidFill>
              </a:rPr>
              <a:t> First Ethical Discourse</a:t>
            </a:r>
            <a:r>
              <a:rPr lang="en-US" sz="1200" dirty="0">
                <a:solidFill>
                  <a:srgbClr val="DEDED7"/>
                </a:solidFill>
              </a:rPr>
              <a:t>, X. </a:t>
            </a:r>
          </a:p>
        </p:txBody>
      </p:sp>
    </p:spTree>
    <p:extLst>
      <p:ext uri="{BB962C8B-B14F-4D97-AF65-F5344CB8AC3E}">
        <p14:creationId xmlns:p14="http://schemas.microsoft.com/office/powerpoint/2010/main" val="758892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chemeClr val="tx1">
                <a:lumMod val="85000"/>
                <a:lumOff val="15000"/>
              </a:schemeClr>
            </a:gs>
            <a:gs pos="100000">
              <a:schemeClr val="tx1">
                <a:lumMod val="65000"/>
                <a:lumOff val="35000"/>
              </a:schemeClr>
            </a:gs>
          </a:gsLst>
          <a:lin ang="5400000" scaled="0"/>
          <a:tileRect/>
        </a:gradFill>
        <a:effectLst/>
      </p:bgPr>
    </p:bg>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3010907" y="355058"/>
            <a:ext cx="2819183" cy="1347309"/>
          </a:xfrm>
        </p:spPr>
        <p:txBody>
          <a:bodyPr/>
          <a:lstStyle/>
          <a:p>
            <a:r>
              <a:rPr lang="en-US" sz="3600" dirty="0" smtClean="0">
                <a:solidFill>
                  <a:schemeClr val="bg2">
                    <a:lumMod val="90000"/>
                    <a:alpha val="99000"/>
                  </a:schemeClr>
                </a:solidFill>
                <a:effectLst/>
                <a:latin typeface="Optima"/>
              </a:rPr>
              <a:t>Theodore of Studios</a:t>
            </a:r>
            <a:endParaRPr lang="en-US" sz="1800" dirty="0">
              <a:solidFill>
                <a:schemeClr val="bg2">
                  <a:lumMod val="90000"/>
                  <a:alpha val="99000"/>
                </a:schemeClr>
              </a:solidFill>
              <a:effectLst/>
              <a:latin typeface="Optima"/>
            </a:endParaRPr>
          </a:p>
        </p:txBody>
      </p:sp>
      <p:sp>
        <p:nvSpPr>
          <p:cNvPr id="6" name="TextBox 5"/>
          <p:cNvSpPr txBox="1"/>
          <p:nvPr/>
        </p:nvSpPr>
        <p:spPr>
          <a:xfrm>
            <a:off x="558799" y="1944265"/>
            <a:ext cx="3861700" cy="3539430"/>
          </a:xfrm>
          <a:prstGeom prst="rect">
            <a:avLst/>
          </a:prstGeom>
          <a:noFill/>
        </p:spPr>
        <p:txBody>
          <a:bodyPr wrap="square" rtlCol="0">
            <a:spAutoFit/>
          </a:bodyPr>
          <a:lstStyle/>
          <a:p>
            <a:r>
              <a:rPr lang="en-US" sz="1600" dirty="0" smtClean="0">
                <a:solidFill>
                  <a:srgbClr val="DEDED7"/>
                </a:solidFill>
              </a:rPr>
              <a:t>Peter </a:t>
            </a:r>
            <a:r>
              <a:rPr lang="en-US" sz="1600" dirty="0">
                <a:solidFill>
                  <a:srgbClr val="DEDED7"/>
                </a:solidFill>
              </a:rPr>
              <a:t>is not portrayed insofar as he is animate, rational, mortal, and capable of thought and understanding; for this does not define Peter only, but also Paul and John, and all those of the same species.  But insofar as he adds along with the common definition certain properties, such as a long or short nose, curly hair, a good complexion, bright eyes, he is distinguished from the other individuals of the same species (</a:t>
            </a:r>
            <a:r>
              <a:rPr lang="en-US" sz="1600" dirty="0" err="1">
                <a:solidFill>
                  <a:srgbClr val="DEDED7"/>
                </a:solidFill>
                <a:latin typeface="New Athena Unicode"/>
                <a:cs typeface="New Athena Unicode"/>
              </a:rPr>
              <a:t>κ</a:t>
            </a:r>
            <a:r>
              <a:rPr lang="en-US" sz="1600" dirty="0">
                <a:solidFill>
                  <a:srgbClr val="DEDED7"/>
                </a:solidFill>
                <a:latin typeface="New Athena Unicode"/>
                <a:cs typeface="New Athena Unicode"/>
              </a:rPr>
              <a:t>α</a:t>
            </a:r>
            <a:r>
              <a:rPr lang="en-US" sz="1600" dirty="0" err="1">
                <a:solidFill>
                  <a:srgbClr val="DEDED7"/>
                </a:solidFill>
                <a:latin typeface="New Athena Unicode"/>
                <a:cs typeface="New Athena Unicode"/>
              </a:rPr>
              <a:t>ὶ</a:t>
            </a:r>
            <a:r>
              <a:rPr lang="en-US" sz="1600" dirty="0">
                <a:solidFill>
                  <a:srgbClr val="DEDED7"/>
                </a:solidFill>
                <a:latin typeface="New Athena Unicode"/>
                <a:cs typeface="New Athena Unicode"/>
              </a:rPr>
              <a:t> π</a:t>
            </a:r>
            <a:r>
              <a:rPr lang="en-US" sz="1600" dirty="0" err="1">
                <a:solidFill>
                  <a:srgbClr val="DEDED7"/>
                </a:solidFill>
                <a:latin typeface="New Athena Unicode"/>
                <a:cs typeface="New Athena Unicode"/>
              </a:rPr>
              <a:t>άντ</a:t>
            </a:r>
            <a:r>
              <a:rPr lang="en-US" sz="1600" dirty="0">
                <a:solidFill>
                  <a:srgbClr val="DEDED7"/>
                </a:solidFill>
                <a:latin typeface="New Athena Unicode"/>
                <a:cs typeface="New Athena Unicode"/>
              </a:rPr>
              <a:t>α</a:t>
            </a:r>
            <a:r>
              <a:rPr lang="en-US" sz="1600" dirty="0" err="1">
                <a:solidFill>
                  <a:srgbClr val="DEDED7"/>
                </a:solidFill>
                <a:latin typeface="New Athena Unicode"/>
                <a:cs typeface="New Athena Unicode"/>
              </a:rPr>
              <a:t>ς</a:t>
            </a:r>
            <a:r>
              <a:rPr lang="en-US" sz="1600" dirty="0">
                <a:solidFill>
                  <a:srgbClr val="DEDED7"/>
                </a:solidFill>
                <a:latin typeface="New Athena Unicode"/>
                <a:cs typeface="New Athena Unicode"/>
              </a:rPr>
              <a:t> </a:t>
            </a:r>
            <a:r>
              <a:rPr lang="en-US" sz="1600" dirty="0" err="1">
                <a:solidFill>
                  <a:srgbClr val="DEDED7"/>
                </a:solidFill>
                <a:latin typeface="New Athena Unicode"/>
                <a:cs typeface="New Athena Unicode"/>
              </a:rPr>
              <a:t>τοὺς</a:t>
            </a:r>
            <a:r>
              <a:rPr lang="en-US" sz="1600" dirty="0">
                <a:solidFill>
                  <a:srgbClr val="DEDED7"/>
                </a:solidFill>
                <a:latin typeface="New Athena Unicode"/>
                <a:cs typeface="New Athena Unicode"/>
              </a:rPr>
              <a:t> </a:t>
            </a:r>
            <a:r>
              <a:rPr lang="en-US" sz="1600" dirty="0" err="1">
                <a:solidFill>
                  <a:srgbClr val="DEDED7"/>
                </a:solidFill>
                <a:latin typeface="New Athena Unicode"/>
                <a:cs typeface="New Athena Unicode"/>
              </a:rPr>
              <a:t>ὑ</a:t>
            </a:r>
            <a:r>
              <a:rPr lang="en-US" sz="1600" dirty="0">
                <a:solidFill>
                  <a:srgbClr val="DEDED7"/>
                </a:solidFill>
                <a:latin typeface="New Athena Unicode"/>
                <a:cs typeface="New Athena Unicode"/>
              </a:rPr>
              <a:t>π</a:t>
            </a:r>
            <a:r>
              <a:rPr lang="en-US" sz="1600" dirty="0" err="1">
                <a:solidFill>
                  <a:srgbClr val="DEDED7"/>
                </a:solidFill>
                <a:latin typeface="New Athena Unicode"/>
                <a:cs typeface="New Athena Unicode"/>
              </a:rPr>
              <a:t>ὸ</a:t>
            </a:r>
            <a:r>
              <a:rPr lang="en-US" sz="1600" dirty="0">
                <a:solidFill>
                  <a:srgbClr val="DEDED7"/>
                </a:solidFill>
                <a:latin typeface="New Athena Unicode"/>
                <a:cs typeface="New Athena Unicode"/>
              </a:rPr>
              <a:t> </a:t>
            </a:r>
            <a:r>
              <a:rPr lang="en-US" sz="1600" dirty="0" err="1">
                <a:solidFill>
                  <a:srgbClr val="DEDED7"/>
                </a:solidFill>
                <a:latin typeface="New Athena Unicode"/>
                <a:cs typeface="New Athena Unicode"/>
              </a:rPr>
              <a:t>τὸ</a:t>
            </a:r>
            <a:r>
              <a:rPr lang="en-US" sz="1600" dirty="0">
                <a:solidFill>
                  <a:srgbClr val="DEDED7"/>
                </a:solidFill>
                <a:latin typeface="New Athena Unicode"/>
                <a:cs typeface="New Athena Unicode"/>
              </a:rPr>
              <a:t> α</a:t>
            </a:r>
            <a:r>
              <a:rPr lang="en-US" sz="1600" dirty="0" err="1">
                <a:solidFill>
                  <a:srgbClr val="DEDED7"/>
                </a:solidFill>
                <a:latin typeface="New Athena Unicode"/>
                <a:cs typeface="New Athena Unicode"/>
              </a:rPr>
              <a:t>ὐτὸ</a:t>
            </a:r>
            <a:r>
              <a:rPr lang="en-US" sz="1600" dirty="0">
                <a:solidFill>
                  <a:srgbClr val="DEDED7"/>
                </a:solidFill>
                <a:latin typeface="New Athena Unicode"/>
                <a:cs typeface="New Athena Unicode"/>
              </a:rPr>
              <a:t> </a:t>
            </a:r>
            <a:r>
              <a:rPr lang="en-US" sz="1600" dirty="0" err="1">
                <a:solidFill>
                  <a:srgbClr val="DEDED7"/>
                </a:solidFill>
                <a:latin typeface="New Athena Unicode"/>
                <a:cs typeface="New Athena Unicode"/>
              </a:rPr>
              <a:t>εἷδος</a:t>
            </a:r>
            <a:r>
              <a:rPr lang="en-US" sz="1600" dirty="0">
                <a:solidFill>
                  <a:srgbClr val="DEDED7"/>
                </a:solidFill>
              </a:rPr>
              <a:t>). </a:t>
            </a:r>
            <a:endParaRPr lang="en-US" sz="1600" dirty="0" smtClean="0">
              <a:solidFill>
                <a:srgbClr val="DEDED7"/>
              </a:solidFill>
            </a:endParaRPr>
          </a:p>
          <a:p>
            <a:endParaRPr lang="en-US" sz="1600" dirty="0">
              <a:solidFill>
                <a:srgbClr val="DEDED7"/>
              </a:solidFill>
            </a:endParaRPr>
          </a:p>
          <a:p>
            <a:r>
              <a:rPr lang="en-US" sz="1600" dirty="0" smtClean="0">
                <a:solidFill>
                  <a:srgbClr val="DEDED7"/>
                </a:solidFill>
              </a:rPr>
              <a:t>- </a:t>
            </a:r>
            <a:r>
              <a:rPr lang="en-US" sz="1600" i="1" dirty="0" smtClean="0">
                <a:solidFill>
                  <a:srgbClr val="DEDED7"/>
                </a:solidFill>
              </a:rPr>
              <a:t>Ref</a:t>
            </a:r>
            <a:r>
              <a:rPr lang="en-US" sz="1600" dirty="0">
                <a:solidFill>
                  <a:srgbClr val="DEDED7"/>
                </a:solidFill>
              </a:rPr>
              <a:t>. III.A.</a:t>
            </a:r>
            <a:r>
              <a:rPr lang="en-US" sz="1600" dirty="0" smtClean="0">
                <a:solidFill>
                  <a:srgbClr val="DEDED7"/>
                </a:solidFill>
              </a:rPr>
              <a:t>34</a:t>
            </a:r>
            <a:endParaRPr lang="en-US" sz="1600" dirty="0">
              <a:solidFill>
                <a:srgbClr val="DEDED7"/>
              </a:solidFill>
            </a:endParaRPr>
          </a:p>
        </p:txBody>
      </p:sp>
      <p:sp>
        <p:nvSpPr>
          <p:cNvPr id="7" name="TextBox 6"/>
          <p:cNvSpPr txBox="1"/>
          <p:nvPr/>
        </p:nvSpPr>
        <p:spPr>
          <a:xfrm>
            <a:off x="4719562" y="1944265"/>
            <a:ext cx="3861700" cy="3293209"/>
          </a:xfrm>
          <a:prstGeom prst="rect">
            <a:avLst/>
          </a:prstGeom>
          <a:noFill/>
        </p:spPr>
        <p:txBody>
          <a:bodyPr wrap="square" rtlCol="0">
            <a:spAutoFit/>
          </a:bodyPr>
          <a:lstStyle/>
          <a:p>
            <a:r>
              <a:rPr lang="en-US" sz="1600" dirty="0">
                <a:solidFill>
                  <a:srgbClr val="DEDED7"/>
                </a:solidFill>
              </a:rPr>
              <a:t>The seal shows its desire for honor when it makes itself available for impression in many different materials.  In the same way, although we believe that Christ’s own image is in Him as He has a human form, nevertheless when we see His image materially depicted in different ways, we praise His greatness more magnificently.  For the failure to go forth into a material imprint eliminates His existence in human </a:t>
            </a:r>
            <a:r>
              <a:rPr lang="en-US" sz="1600" dirty="0" smtClean="0">
                <a:solidFill>
                  <a:srgbClr val="DEDED7"/>
                </a:solidFill>
              </a:rPr>
              <a:t>form.</a:t>
            </a:r>
            <a:endParaRPr lang="en-US" sz="1600" dirty="0">
              <a:solidFill>
                <a:srgbClr val="DEDED7"/>
              </a:solidFill>
            </a:endParaRPr>
          </a:p>
          <a:p>
            <a:endParaRPr lang="en-US" sz="1600" dirty="0">
              <a:solidFill>
                <a:srgbClr val="DEDED7"/>
              </a:solidFill>
            </a:endParaRPr>
          </a:p>
          <a:p>
            <a:r>
              <a:rPr lang="en-US" sz="1600" dirty="0" smtClean="0">
                <a:solidFill>
                  <a:srgbClr val="DEDED7"/>
                </a:solidFill>
              </a:rPr>
              <a:t>- </a:t>
            </a:r>
            <a:r>
              <a:rPr lang="en-US" sz="1600" i="1" dirty="0">
                <a:solidFill>
                  <a:srgbClr val="DEDED7"/>
                </a:solidFill>
              </a:rPr>
              <a:t>Ref</a:t>
            </a:r>
            <a:r>
              <a:rPr lang="en-US" sz="1600" dirty="0">
                <a:solidFill>
                  <a:srgbClr val="DEDED7"/>
                </a:solidFill>
              </a:rPr>
              <a:t>. III.D.10</a:t>
            </a:r>
            <a:endParaRPr lang="en-US" sz="1600" dirty="0">
              <a:solidFill>
                <a:srgbClr val="DEDED7"/>
              </a:solidFill>
            </a:endParaRPr>
          </a:p>
        </p:txBody>
      </p:sp>
    </p:spTree>
    <p:extLst>
      <p:ext uri="{BB962C8B-B14F-4D97-AF65-F5344CB8AC3E}">
        <p14:creationId xmlns:p14="http://schemas.microsoft.com/office/powerpoint/2010/main" val="32615077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chemeClr val="tx1">
                <a:lumMod val="85000"/>
                <a:lumOff val="15000"/>
              </a:schemeClr>
            </a:gs>
            <a:gs pos="100000">
              <a:schemeClr val="tx1">
                <a:lumMod val="65000"/>
                <a:lumOff val="35000"/>
              </a:schemeClr>
            </a:gs>
          </a:gsLst>
          <a:lin ang="5400000" scaled="0"/>
          <a:tileRect/>
        </a:gradFill>
        <a:effectLst/>
      </p:bgPr>
    </p:bg>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5092095" y="479762"/>
            <a:ext cx="3426562" cy="2072334"/>
          </a:xfrm>
        </p:spPr>
        <p:txBody>
          <a:bodyPr anchor="t"/>
          <a:lstStyle/>
          <a:p>
            <a:r>
              <a:rPr lang="en-US" sz="3600" dirty="0" smtClean="0">
                <a:solidFill>
                  <a:schemeClr val="bg2">
                    <a:lumMod val="90000"/>
                    <a:alpha val="99000"/>
                  </a:schemeClr>
                </a:solidFill>
                <a:effectLst/>
                <a:latin typeface="Optima"/>
              </a:rPr>
              <a:t>Virgin </a:t>
            </a:r>
            <a:r>
              <a:rPr lang="en-US" sz="3600" i="1" dirty="0" err="1" smtClean="0">
                <a:solidFill>
                  <a:schemeClr val="bg2">
                    <a:lumMod val="90000"/>
                    <a:alpha val="99000"/>
                  </a:schemeClr>
                </a:solidFill>
                <a:effectLst/>
                <a:latin typeface="Optima"/>
              </a:rPr>
              <a:t>Eleousa</a:t>
            </a:r>
            <a:r>
              <a:rPr lang="en-US" sz="4000" i="1" dirty="0" smtClean="0">
                <a:solidFill>
                  <a:schemeClr val="bg2">
                    <a:lumMod val="90000"/>
                    <a:alpha val="99000"/>
                  </a:schemeClr>
                </a:solidFill>
                <a:effectLst/>
                <a:latin typeface="Optima"/>
              </a:rPr>
              <a:t/>
            </a:r>
            <a:br>
              <a:rPr lang="en-US" sz="4000" i="1" dirty="0" smtClean="0">
                <a:solidFill>
                  <a:schemeClr val="bg2">
                    <a:lumMod val="90000"/>
                    <a:alpha val="99000"/>
                  </a:schemeClr>
                </a:solidFill>
                <a:effectLst/>
                <a:latin typeface="Optima"/>
              </a:rPr>
            </a:br>
            <a:r>
              <a:rPr lang="en-US" sz="2000" dirty="0" smtClean="0">
                <a:solidFill>
                  <a:schemeClr val="bg2">
                    <a:lumMod val="90000"/>
                    <a:alpha val="99000"/>
                  </a:schemeClr>
                </a:solidFill>
                <a:effectLst/>
                <a:latin typeface="Optima"/>
              </a:rPr>
              <a:t>(tenderness, mercy)</a:t>
            </a:r>
            <a:r>
              <a:rPr lang="en-US" sz="4000" i="1" dirty="0">
                <a:solidFill>
                  <a:schemeClr val="bg2">
                    <a:lumMod val="90000"/>
                    <a:alpha val="99000"/>
                  </a:schemeClr>
                </a:solidFill>
                <a:effectLst/>
                <a:latin typeface="Optima"/>
              </a:rPr>
              <a:t/>
            </a:r>
            <a:br>
              <a:rPr lang="en-US" sz="4000" i="1" dirty="0">
                <a:solidFill>
                  <a:schemeClr val="bg2">
                    <a:lumMod val="90000"/>
                    <a:alpha val="99000"/>
                  </a:schemeClr>
                </a:solidFill>
                <a:effectLst/>
                <a:latin typeface="Optima"/>
              </a:rPr>
            </a:br>
            <a:r>
              <a:rPr lang="en-US" sz="4000" i="1" dirty="0" smtClean="0">
                <a:solidFill>
                  <a:schemeClr val="bg2">
                    <a:lumMod val="90000"/>
                    <a:alpha val="99000"/>
                  </a:schemeClr>
                </a:solidFill>
                <a:effectLst/>
                <a:latin typeface="Optima"/>
              </a:rPr>
              <a:t/>
            </a:r>
            <a:br>
              <a:rPr lang="en-US" sz="4000" i="1" dirty="0" smtClean="0">
                <a:solidFill>
                  <a:schemeClr val="bg2">
                    <a:lumMod val="90000"/>
                    <a:alpha val="99000"/>
                  </a:schemeClr>
                </a:solidFill>
                <a:effectLst/>
                <a:latin typeface="Optima"/>
              </a:rPr>
            </a:br>
            <a:endParaRPr lang="en-US" sz="1800" dirty="0">
              <a:solidFill>
                <a:schemeClr val="bg2">
                  <a:lumMod val="90000"/>
                  <a:alpha val="99000"/>
                </a:schemeClr>
              </a:solidFill>
              <a:effectLst/>
              <a:latin typeface="Optima"/>
            </a:endParaRPr>
          </a:p>
        </p:txBody>
      </p:sp>
      <p:pic>
        <p:nvPicPr>
          <p:cNvPr id="4" name="P 11"/>
          <p:cNvPicPr/>
          <p:nvPr/>
        </p:nvPicPr>
        <p:blipFill>
          <a:blip r:embed="rId2"/>
          <a:srcRect/>
          <a:stretch>
            <a:fillRect/>
          </a:stretch>
        </p:blipFill>
        <p:spPr bwMode="auto">
          <a:xfrm>
            <a:off x="464957" y="334621"/>
            <a:ext cx="3925613" cy="6289823"/>
          </a:xfrm>
          <a:prstGeom prst="rect">
            <a:avLst/>
          </a:prstGeom>
          <a:noFill/>
          <a:ln w="9525">
            <a:noFill/>
            <a:miter lim="800000"/>
            <a:headEnd/>
            <a:tailEnd/>
          </a:ln>
        </p:spPr>
      </p:pic>
      <p:sp>
        <p:nvSpPr>
          <p:cNvPr id="2" name="Rectangle 1"/>
          <p:cNvSpPr/>
          <p:nvPr/>
        </p:nvSpPr>
        <p:spPr>
          <a:xfrm>
            <a:off x="6688667" y="5631982"/>
            <a:ext cx="2152953" cy="830997"/>
          </a:xfrm>
          <a:prstGeom prst="rect">
            <a:avLst/>
          </a:prstGeom>
        </p:spPr>
        <p:txBody>
          <a:bodyPr wrap="square">
            <a:spAutoFit/>
          </a:bodyPr>
          <a:lstStyle/>
          <a:p>
            <a:pPr algn="r"/>
            <a:r>
              <a:rPr lang="en-US" sz="1200" dirty="0">
                <a:solidFill>
                  <a:schemeClr val="bg2">
                    <a:lumMod val="90000"/>
                    <a:alpha val="99000"/>
                  </a:schemeClr>
                </a:solidFill>
                <a:latin typeface="Optima"/>
              </a:rPr>
              <a:t>Virgin of </a:t>
            </a:r>
            <a:r>
              <a:rPr lang="en-US" sz="1200" dirty="0" smtClean="0">
                <a:solidFill>
                  <a:schemeClr val="bg2">
                    <a:lumMod val="90000"/>
                    <a:alpha val="99000"/>
                  </a:schemeClr>
                </a:solidFill>
                <a:latin typeface="Optima"/>
              </a:rPr>
              <a:t>Vladimir</a:t>
            </a:r>
            <a:r>
              <a:rPr lang="en-US" sz="1200" dirty="0">
                <a:solidFill>
                  <a:schemeClr val="bg2">
                    <a:lumMod val="90000"/>
                    <a:alpha val="99000"/>
                  </a:schemeClr>
                </a:solidFill>
                <a:latin typeface="Optima"/>
              </a:rPr>
              <a:t/>
            </a:r>
            <a:br>
              <a:rPr lang="en-US" sz="1200" dirty="0">
                <a:solidFill>
                  <a:schemeClr val="bg2">
                    <a:lumMod val="90000"/>
                    <a:alpha val="99000"/>
                  </a:schemeClr>
                </a:solidFill>
                <a:latin typeface="Optima"/>
              </a:rPr>
            </a:br>
            <a:r>
              <a:rPr lang="en-US" sz="1200" dirty="0" err="1">
                <a:solidFill>
                  <a:schemeClr val="bg2">
                    <a:lumMod val="90000"/>
                    <a:alpha val="99000"/>
                  </a:schemeClr>
                </a:solidFill>
                <a:latin typeface="Optima"/>
              </a:rPr>
              <a:t>Tretakov</a:t>
            </a:r>
            <a:r>
              <a:rPr lang="en-US" sz="1200" dirty="0">
                <a:solidFill>
                  <a:schemeClr val="bg2">
                    <a:lumMod val="90000"/>
                    <a:alpha val="99000"/>
                  </a:schemeClr>
                </a:solidFill>
                <a:latin typeface="Optima"/>
              </a:rPr>
              <a:t> Gallery</a:t>
            </a:r>
            <a:br>
              <a:rPr lang="en-US" sz="1200" dirty="0">
                <a:solidFill>
                  <a:schemeClr val="bg2">
                    <a:lumMod val="90000"/>
                    <a:alpha val="99000"/>
                  </a:schemeClr>
                </a:solidFill>
                <a:latin typeface="Optima"/>
              </a:rPr>
            </a:br>
            <a:r>
              <a:rPr lang="en-US" sz="1200" dirty="0">
                <a:solidFill>
                  <a:schemeClr val="bg2">
                    <a:lumMod val="90000"/>
                    <a:alpha val="99000"/>
                  </a:schemeClr>
                </a:solidFill>
                <a:latin typeface="Optima"/>
              </a:rPr>
              <a:t>Moscow</a:t>
            </a:r>
            <a:br>
              <a:rPr lang="en-US" sz="1200" dirty="0">
                <a:solidFill>
                  <a:schemeClr val="bg2">
                    <a:lumMod val="90000"/>
                    <a:alpha val="99000"/>
                  </a:schemeClr>
                </a:solidFill>
                <a:latin typeface="Optima"/>
              </a:rPr>
            </a:br>
            <a:r>
              <a:rPr lang="en-US" sz="1200" dirty="0">
                <a:solidFill>
                  <a:schemeClr val="bg2">
                    <a:lumMod val="90000"/>
                    <a:alpha val="99000"/>
                  </a:schemeClr>
                </a:solidFill>
                <a:latin typeface="Optima"/>
              </a:rPr>
              <a:t>Early 12</a:t>
            </a:r>
            <a:r>
              <a:rPr lang="en-US" sz="1200" baseline="30000" dirty="0">
                <a:solidFill>
                  <a:schemeClr val="bg2">
                    <a:lumMod val="90000"/>
                    <a:alpha val="99000"/>
                  </a:schemeClr>
                </a:solidFill>
                <a:latin typeface="Optima"/>
              </a:rPr>
              <a:t>th</a:t>
            </a:r>
            <a:r>
              <a:rPr lang="en-US" sz="1200" dirty="0">
                <a:solidFill>
                  <a:schemeClr val="bg2">
                    <a:lumMod val="90000"/>
                    <a:alpha val="99000"/>
                  </a:schemeClr>
                </a:solidFill>
                <a:latin typeface="Optima"/>
              </a:rPr>
              <a:t> C.</a:t>
            </a:r>
            <a:endParaRPr lang="en-US" sz="1200" dirty="0"/>
          </a:p>
        </p:txBody>
      </p:sp>
    </p:spTree>
    <p:extLst>
      <p:ext uri="{BB962C8B-B14F-4D97-AF65-F5344CB8AC3E}">
        <p14:creationId xmlns:p14="http://schemas.microsoft.com/office/powerpoint/2010/main" val="1459040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chemeClr val="tx1">
                <a:lumMod val="85000"/>
                <a:lumOff val="15000"/>
              </a:schemeClr>
            </a:gs>
            <a:gs pos="100000">
              <a:schemeClr val="tx1">
                <a:lumMod val="65000"/>
                <a:lumOff val="35000"/>
              </a:schemeClr>
            </a:gs>
          </a:gsLst>
          <a:lin ang="5400000" scaled="0"/>
          <a:tileRect/>
        </a:gradFill>
        <a:effectLst/>
      </p:bgPr>
    </p:bg>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5979791" y="6198898"/>
            <a:ext cx="2819183" cy="576275"/>
          </a:xfrm>
        </p:spPr>
        <p:txBody>
          <a:bodyPr/>
          <a:lstStyle/>
          <a:p>
            <a:pPr algn="r"/>
            <a:r>
              <a:rPr lang="en-US" sz="1200" dirty="0" smtClean="0">
                <a:solidFill>
                  <a:schemeClr val="bg2">
                    <a:lumMod val="90000"/>
                    <a:alpha val="99000"/>
                  </a:schemeClr>
                </a:solidFill>
                <a:effectLst/>
                <a:latin typeface="Optima"/>
              </a:rPr>
              <a:t>Rhodes</a:t>
            </a:r>
            <a:r>
              <a:rPr lang="en-US" sz="1200" dirty="0" smtClean="0">
                <a:solidFill>
                  <a:schemeClr val="bg2">
                    <a:lumMod val="90000"/>
                    <a:alpha val="99000"/>
                  </a:schemeClr>
                </a:solidFill>
                <a:effectLst/>
                <a:latin typeface="Optima"/>
              </a:rPr>
              <a:t>, 14</a:t>
            </a:r>
            <a:r>
              <a:rPr lang="en-US" sz="1200" baseline="30000" dirty="0" smtClean="0">
                <a:solidFill>
                  <a:schemeClr val="bg2">
                    <a:lumMod val="90000"/>
                    <a:alpha val="99000"/>
                  </a:schemeClr>
                </a:solidFill>
                <a:effectLst/>
                <a:latin typeface="Optima"/>
              </a:rPr>
              <a:t>th</a:t>
            </a:r>
            <a:r>
              <a:rPr lang="en-US" sz="1200" dirty="0" smtClean="0">
                <a:solidFill>
                  <a:schemeClr val="bg2">
                    <a:lumMod val="90000"/>
                    <a:alpha val="99000"/>
                  </a:schemeClr>
                </a:solidFill>
                <a:effectLst/>
                <a:latin typeface="Optima"/>
              </a:rPr>
              <a:t> C.</a:t>
            </a:r>
            <a:endParaRPr lang="en-US" sz="1200" dirty="0">
              <a:solidFill>
                <a:schemeClr val="bg2">
                  <a:lumMod val="90000"/>
                  <a:alpha val="99000"/>
                </a:schemeClr>
              </a:solidFill>
              <a:effectLst/>
              <a:latin typeface="Optima"/>
            </a:endParaRPr>
          </a:p>
        </p:txBody>
      </p:sp>
      <p:pic>
        <p:nvPicPr>
          <p:cNvPr id="4" name="Picture 3" descr="Virgin-Hodegetria-Rhodes14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7594" y="12700"/>
            <a:ext cx="4064406" cy="6858000"/>
          </a:xfrm>
          <a:prstGeom prst="rect">
            <a:avLst/>
          </a:prstGeom>
        </p:spPr>
      </p:pic>
      <p:sp>
        <p:nvSpPr>
          <p:cNvPr id="6" name="TextBox 5"/>
          <p:cNvSpPr txBox="1"/>
          <p:nvPr/>
        </p:nvSpPr>
        <p:spPr>
          <a:xfrm>
            <a:off x="4939590" y="1191166"/>
            <a:ext cx="3861700" cy="5016759"/>
          </a:xfrm>
          <a:prstGeom prst="rect">
            <a:avLst/>
          </a:prstGeom>
          <a:noFill/>
        </p:spPr>
        <p:txBody>
          <a:bodyPr wrap="square" rtlCol="0">
            <a:spAutoFit/>
          </a:bodyPr>
          <a:lstStyle/>
          <a:p>
            <a:r>
              <a:rPr lang="en-US" sz="1600" dirty="0" smtClean="0">
                <a:solidFill>
                  <a:srgbClr val="DEDED7"/>
                </a:solidFill>
              </a:rPr>
              <a:t>She “gave courage to our [soldiers]….  And the Virgin appeared everywhere, winning uncontested victory and inflicting horror and fear on the enemies.  She was giving strength to her servants and protecting subjects from harm, on the one hand, and destroying enemies, on the other.</a:t>
            </a:r>
          </a:p>
          <a:p>
            <a:endParaRPr lang="en-US" sz="1600" dirty="0" smtClean="0">
              <a:solidFill>
                <a:srgbClr val="DEDED7"/>
              </a:solidFill>
            </a:endParaRPr>
          </a:p>
          <a:p>
            <a:r>
              <a:rPr lang="en-US" sz="1600" dirty="0" smtClean="0">
                <a:solidFill>
                  <a:srgbClr val="DEDED7"/>
                </a:solidFill>
              </a:rPr>
              <a:t>“In the sea battle, the Virgin sank men and boats together before her </a:t>
            </a:r>
            <a:r>
              <a:rPr lang="en-US" sz="1600" dirty="0" err="1" smtClean="0">
                <a:solidFill>
                  <a:srgbClr val="DEDED7"/>
                </a:solidFill>
              </a:rPr>
              <a:t>Blachernai</a:t>
            </a:r>
            <a:r>
              <a:rPr lang="en-US" sz="1600" dirty="0" smtClean="0">
                <a:solidFill>
                  <a:srgbClr val="DEDED7"/>
                </a:solidFill>
              </a:rPr>
              <a:t> monastery.  Consequently the whole bay [i.e., the Golden Horn], if it is not too harsh to say, could be crossed without wetting our feet because of the dead bodies scattered at random….  It was proved most clearly that the Virgin alone fought this battle and won the victory.”</a:t>
            </a:r>
          </a:p>
          <a:p>
            <a:endParaRPr lang="en-US" sz="1600" dirty="0" smtClean="0">
              <a:solidFill>
                <a:srgbClr val="DEDED7"/>
              </a:solidFill>
            </a:endParaRPr>
          </a:p>
          <a:p>
            <a:r>
              <a:rPr lang="en-US" sz="1600" dirty="0" smtClean="0">
                <a:solidFill>
                  <a:srgbClr val="DEDED7"/>
                </a:solidFill>
              </a:rPr>
              <a:t>- Theodore </a:t>
            </a:r>
            <a:r>
              <a:rPr lang="en-US" sz="1600" dirty="0" err="1" smtClean="0">
                <a:solidFill>
                  <a:srgbClr val="DEDED7"/>
                </a:solidFill>
              </a:rPr>
              <a:t>Synkellos</a:t>
            </a:r>
            <a:r>
              <a:rPr lang="en-US" sz="1600" dirty="0" smtClean="0">
                <a:solidFill>
                  <a:srgbClr val="DEDED7"/>
                </a:solidFill>
              </a:rPr>
              <a:t>, 7</a:t>
            </a:r>
            <a:r>
              <a:rPr lang="en-US" sz="1600" baseline="30000" dirty="0" smtClean="0">
                <a:solidFill>
                  <a:srgbClr val="DEDED7"/>
                </a:solidFill>
              </a:rPr>
              <a:t>th</a:t>
            </a:r>
            <a:r>
              <a:rPr lang="en-US" sz="1600" dirty="0" smtClean="0">
                <a:solidFill>
                  <a:srgbClr val="DEDED7"/>
                </a:solidFill>
              </a:rPr>
              <a:t> century</a:t>
            </a:r>
            <a:endParaRPr lang="en-US" sz="1600" dirty="0">
              <a:solidFill>
                <a:srgbClr val="DEDED7"/>
              </a:solidFill>
            </a:endParaRPr>
          </a:p>
        </p:txBody>
      </p:sp>
      <p:sp>
        <p:nvSpPr>
          <p:cNvPr id="2" name="TextBox 1"/>
          <p:cNvSpPr txBox="1"/>
          <p:nvPr/>
        </p:nvSpPr>
        <p:spPr>
          <a:xfrm>
            <a:off x="4952013" y="435429"/>
            <a:ext cx="3836854" cy="646331"/>
          </a:xfrm>
          <a:prstGeom prst="rect">
            <a:avLst/>
          </a:prstGeom>
          <a:noFill/>
        </p:spPr>
        <p:txBody>
          <a:bodyPr wrap="none" rtlCol="0">
            <a:spAutoFit/>
          </a:bodyPr>
          <a:lstStyle/>
          <a:p>
            <a:r>
              <a:rPr lang="en-US" sz="3600" dirty="0">
                <a:solidFill>
                  <a:schemeClr val="bg2">
                    <a:lumMod val="90000"/>
                    <a:alpha val="99000"/>
                  </a:schemeClr>
                </a:solidFill>
                <a:latin typeface="Optima"/>
              </a:rPr>
              <a:t>Virgin </a:t>
            </a:r>
            <a:r>
              <a:rPr lang="en-US" sz="3600" i="1" dirty="0" err="1" smtClean="0">
                <a:solidFill>
                  <a:schemeClr val="bg2">
                    <a:lumMod val="90000"/>
                    <a:alpha val="99000"/>
                  </a:schemeClr>
                </a:solidFill>
                <a:latin typeface="Optima"/>
              </a:rPr>
              <a:t>Hodegetria</a:t>
            </a:r>
            <a:endParaRPr lang="en-US" sz="3600" i="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chemeClr val="tx1">
                <a:lumMod val="85000"/>
                <a:lumOff val="15000"/>
              </a:schemeClr>
            </a:gs>
            <a:gs pos="100000">
              <a:schemeClr val="tx1">
                <a:lumMod val="65000"/>
                <a:lumOff val="35000"/>
              </a:schemeClr>
            </a:gs>
          </a:gsLst>
          <a:lin ang="5400000" scaled="0"/>
          <a:tileRect/>
        </a:gradFill>
        <a:effectLst/>
      </p:bgPr>
    </p:bg>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5614037" y="5959759"/>
            <a:ext cx="2819183" cy="716829"/>
          </a:xfrm>
        </p:spPr>
        <p:txBody>
          <a:bodyPr/>
          <a:lstStyle/>
          <a:p>
            <a:pPr algn="r"/>
            <a:r>
              <a:rPr lang="en-US" sz="1200" dirty="0" smtClean="0">
                <a:solidFill>
                  <a:schemeClr val="bg2">
                    <a:lumMod val="90000"/>
                    <a:alpha val="99000"/>
                  </a:schemeClr>
                </a:solidFill>
                <a:effectLst/>
                <a:latin typeface="Optima"/>
              </a:rPr>
              <a:t>Virgin </a:t>
            </a:r>
            <a:r>
              <a:rPr lang="en-US" sz="1200" dirty="0" err="1" smtClean="0">
                <a:solidFill>
                  <a:schemeClr val="bg2">
                    <a:lumMod val="90000"/>
                    <a:alpha val="99000"/>
                  </a:schemeClr>
                </a:solidFill>
                <a:effectLst/>
                <a:latin typeface="Optima"/>
              </a:rPr>
              <a:t>Hodegetria</a:t>
            </a:r>
            <a:r>
              <a:rPr lang="en-US" sz="1200" dirty="0" smtClean="0">
                <a:solidFill>
                  <a:schemeClr val="bg2">
                    <a:lumMod val="90000"/>
                    <a:alpha val="99000"/>
                  </a:schemeClr>
                </a:solidFill>
                <a:effectLst/>
                <a:latin typeface="Optima"/>
              </a:rPr>
              <a:t> </a:t>
            </a:r>
            <a:br>
              <a:rPr lang="en-US" sz="1200" dirty="0" smtClean="0">
                <a:solidFill>
                  <a:schemeClr val="bg2">
                    <a:lumMod val="90000"/>
                    <a:alpha val="99000"/>
                  </a:schemeClr>
                </a:solidFill>
                <a:effectLst/>
                <a:latin typeface="Optima"/>
              </a:rPr>
            </a:br>
            <a:r>
              <a:rPr lang="en-US" sz="1200" dirty="0" smtClean="0">
                <a:solidFill>
                  <a:schemeClr val="bg2">
                    <a:lumMod val="90000"/>
                    <a:alpha val="99000"/>
                  </a:schemeClr>
                </a:solidFill>
                <a:effectLst/>
                <a:latin typeface="Optima"/>
              </a:rPr>
              <a:t>(</a:t>
            </a:r>
            <a:r>
              <a:rPr lang="en-US" sz="1200" dirty="0" err="1" smtClean="0">
                <a:solidFill>
                  <a:schemeClr val="bg2">
                    <a:lumMod val="90000"/>
                    <a:alpha val="99000"/>
                  </a:schemeClr>
                </a:solidFill>
                <a:effectLst/>
                <a:latin typeface="Optima"/>
              </a:rPr>
              <a:t>Blachernitissa</a:t>
            </a:r>
            <a:r>
              <a:rPr lang="en-US" sz="1200" dirty="0" smtClean="0">
                <a:solidFill>
                  <a:schemeClr val="bg2">
                    <a:lumMod val="90000"/>
                    <a:alpha val="99000"/>
                  </a:schemeClr>
                </a:solidFill>
                <a:effectLst/>
                <a:latin typeface="Optima"/>
              </a:rPr>
              <a:t>)</a:t>
            </a:r>
            <a:br>
              <a:rPr lang="en-US" sz="1200" dirty="0" smtClean="0">
                <a:solidFill>
                  <a:schemeClr val="bg2">
                    <a:lumMod val="90000"/>
                    <a:alpha val="99000"/>
                  </a:schemeClr>
                </a:solidFill>
                <a:effectLst/>
                <a:latin typeface="Optima"/>
              </a:rPr>
            </a:br>
            <a:r>
              <a:rPr lang="en-US" sz="1200" dirty="0" smtClean="0">
                <a:solidFill>
                  <a:schemeClr val="bg2">
                    <a:lumMod val="90000"/>
                    <a:alpha val="99000"/>
                  </a:schemeClr>
                </a:solidFill>
                <a:effectLst/>
                <a:latin typeface="Optima"/>
              </a:rPr>
              <a:t>Byzantine, late 14</a:t>
            </a:r>
            <a:r>
              <a:rPr lang="en-US" sz="1200" baseline="30000" dirty="0" smtClean="0">
                <a:solidFill>
                  <a:schemeClr val="bg2">
                    <a:lumMod val="90000"/>
                    <a:alpha val="99000"/>
                  </a:schemeClr>
                </a:solidFill>
                <a:effectLst/>
                <a:latin typeface="Optima"/>
              </a:rPr>
              <a:t>th</a:t>
            </a:r>
            <a:r>
              <a:rPr lang="en-US" sz="1200" dirty="0" smtClean="0">
                <a:solidFill>
                  <a:schemeClr val="bg2">
                    <a:lumMod val="90000"/>
                    <a:alpha val="99000"/>
                  </a:schemeClr>
                </a:solidFill>
                <a:effectLst/>
                <a:latin typeface="Optima"/>
              </a:rPr>
              <a:t> C.</a:t>
            </a:r>
            <a:endParaRPr lang="en-US" sz="1200" dirty="0">
              <a:solidFill>
                <a:schemeClr val="bg2">
                  <a:lumMod val="90000"/>
                  <a:alpha val="99000"/>
                </a:schemeClr>
              </a:solidFill>
              <a:effectLst/>
              <a:latin typeface="Optima"/>
            </a:endParaRPr>
          </a:p>
        </p:txBody>
      </p:sp>
      <p:pic>
        <p:nvPicPr>
          <p:cNvPr id="7" name="Picture 6" descr="Hodegetria-Byzlate15th.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14126" y="93945"/>
            <a:ext cx="4645862" cy="6582643"/>
          </a:xfrm>
          <a:prstGeom prst="rect">
            <a:avLst/>
          </a:prstGeom>
        </p:spPr>
      </p:pic>
      <p:sp>
        <p:nvSpPr>
          <p:cNvPr id="4" name="TextBox 3"/>
          <p:cNvSpPr txBox="1"/>
          <p:nvPr/>
        </p:nvSpPr>
        <p:spPr>
          <a:xfrm>
            <a:off x="5222366" y="1418377"/>
            <a:ext cx="3602525" cy="4524316"/>
          </a:xfrm>
          <a:prstGeom prst="rect">
            <a:avLst/>
          </a:prstGeom>
          <a:noFill/>
        </p:spPr>
        <p:txBody>
          <a:bodyPr wrap="square" rtlCol="0">
            <a:spAutoFit/>
          </a:bodyPr>
          <a:lstStyle/>
          <a:p>
            <a:r>
              <a:rPr lang="en-US" dirty="0" smtClean="0">
                <a:solidFill>
                  <a:srgbClr val="DEDED7"/>
                </a:solidFill>
              </a:rPr>
              <a:t>If a painter wanted to show the triumph of the battle, he might put forward the One who bore without a seed and only paint her image. For she alone always knows how to conquer nature, first by birth, and then by battle. For as she then gave birth without a seed, in the same way she now gives birth to salvation with no weapons, so that through both deeds she might be found to be a virgin indomitable in the battle as she was in giving birth.” </a:t>
            </a:r>
            <a:endParaRPr lang="en-US" dirty="0" smtClean="0">
              <a:solidFill>
                <a:srgbClr val="DEDED7"/>
              </a:solidFill>
            </a:endParaRPr>
          </a:p>
          <a:p>
            <a:endParaRPr lang="en-US" dirty="0">
              <a:solidFill>
                <a:srgbClr val="DEDED7"/>
              </a:solidFill>
            </a:endParaRPr>
          </a:p>
          <a:p>
            <a:r>
              <a:rPr lang="en-US" dirty="0" smtClean="0">
                <a:solidFill>
                  <a:srgbClr val="DEDED7"/>
                </a:solidFill>
              </a:rPr>
              <a:t>- </a:t>
            </a:r>
            <a:r>
              <a:rPr lang="en-US" dirty="0" smtClean="0">
                <a:solidFill>
                  <a:srgbClr val="DEDED7"/>
                </a:solidFill>
              </a:rPr>
              <a:t>George of </a:t>
            </a:r>
            <a:r>
              <a:rPr lang="en-US" dirty="0" err="1" smtClean="0">
                <a:solidFill>
                  <a:srgbClr val="DEDED7"/>
                </a:solidFill>
              </a:rPr>
              <a:t>Pisidia</a:t>
            </a:r>
            <a:r>
              <a:rPr lang="en-US" dirty="0" smtClean="0">
                <a:solidFill>
                  <a:srgbClr val="DEDED7"/>
                </a:solidFill>
              </a:rPr>
              <a:t>, 7</a:t>
            </a:r>
            <a:r>
              <a:rPr lang="en-US" baseline="30000" dirty="0" smtClean="0">
                <a:solidFill>
                  <a:srgbClr val="DEDED7"/>
                </a:solidFill>
              </a:rPr>
              <a:t>th</a:t>
            </a:r>
            <a:r>
              <a:rPr lang="en-US" dirty="0" smtClean="0">
                <a:solidFill>
                  <a:srgbClr val="DEDED7"/>
                </a:solidFill>
              </a:rPr>
              <a:t> century</a:t>
            </a:r>
            <a:endParaRPr lang="en-US" dirty="0" smtClean="0">
              <a:solidFill>
                <a:srgbClr val="DEDED7"/>
              </a:solidFill>
            </a:endParaRPr>
          </a:p>
        </p:txBody>
      </p:sp>
      <p:sp>
        <p:nvSpPr>
          <p:cNvPr id="6" name="Title 4"/>
          <p:cNvSpPr txBox="1">
            <a:spLocks/>
          </p:cNvSpPr>
          <p:nvPr/>
        </p:nvSpPr>
        <p:spPr>
          <a:xfrm>
            <a:off x="5183973" y="85232"/>
            <a:ext cx="3705712" cy="1329358"/>
          </a:xfrm>
          <a:prstGeom prst="rect">
            <a:avLst/>
          </a:prstGeom>
          <a:effectLst/>
        </p:spPr>
        <p:txBody>
          <a:bodyPr vert="horz" lIns="91440" tIns="45720" rIns="91440" bIns="45720" rtlCol="0" anchor="ctr" anchorCtr="0">
            <a:noAutofit/>
          </a:bodyPr>
          <a:lstStyle>
            <a:lvl1pPr algn="ctr" defTabSz="914400" rtl="0" eaLnBrk="1" latinLnBrk="0" hangingPunct="1">
              <a:spcBef>
                <a:spcPct val="0"/>
              </a:spcBef>
              <a:buNone/>
              <a:defRPr sz="5000" kern="1200">
                <a:solidFill>
                  <a:schemeClr val="tx2"/>
                </a:solidFill>
                <a:effectLst>
                  <a:outerShdw blurRad="38100" dist="12700" algn="l" rotWithShape="0">
                    <a:prstClr val="black">
                      <a:alpha val="40000"/>
                    </a:prstClr>
                  </a:outerShdw>
                </a:effectLst>
                <a:latin typeface="+mj-lt"/>
                <a:ea typeface="+mj-ea"/>
                <a:cs typeface="+mj-cs"/>
              </a:defRPr>
            </a:lvl1pPr>
          </a:lstStyle>
          <a:p>
            <a:r>
              <a:rPr lang="en-US" sz="3600" dirty="0" smtClean="0">
                <a:solidFill>
                  <a:srgbClr val="DEDED7"/>
                </a:solidFill>
              </a:rPr>
              <a:t>“Hail, general of active vigilance!” </a:t>
            </a:r>
            <a:endParaRPr lang="en-US" sz="2000" dirty="0">
              <a:solidFill>
                <a:srgbClr val="DEDED7"/>
              </a:solidFill>
              <a:effectLst/>
              <a:latin typeface="Optim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chemeClr val="tx1">
                <a:lumMod val="85000"/>
                <a:lumOff val="15000"/>
              </a:schemeClr>
            </a:gs>
            <a:gs pos="100000">
              <a:schemeClr val="tx1">
                <a:lumMod val="65000"/>
                <a:lumOff val="35000"/>
              </a:schemeClr>
            </a:gs>
          </a:gsLst>
          <a:lin ang="5400000" scaled="0"/>
          <a:tileRect/>
        </a:gradFill>
        <a:effectLst/>
      </p:bgPr>
    </p:bg>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269820" y="5567020"/>
            <a:ext cx="8555071" cy="767673"/>
          </a:xfrm>
        </p:spPr>
        <p:txBody>
          <a:bodyPr/>
          <a:lstStyle/>
          <a:p>
            <a:pPr algn="r"/>
            <a:r>
              <a:rPr lang="en-US" sz="1200" dirty="0" smtClean="0">
                <a:solidFill>
                  <a:schemeClr val="bg2">
                    <a:lumMod val="90000"/>
                    <a:alpha val="99000"/>
                  </a:schemeClr>
                </a:solidFill>
                <a:effectLst/>
                <a:latin typeface="Optima"/>
              </a:rPr>
              <a:t>The </a:t>
            </a:r>
            <a:r>
              <a:rPr lang="en-US" sz="1200" dirty="0" err="1" smtClean="0">
                <a:solidFill>
                  <a:schemeClr val="bg2">
                    <a:lumMod val="90000"/>
                    <a:alpha val="99000"/>
                  </a:schemeClr>
                </a:solidFill>
                <a:effectLst/>
                <a:latin typeface="Optima"/>
              </a:rPr>
              <a:t>Theotokos</a:t>
            </a:r>
            <a:r>
              <a:rPr lang="en-US" sz="1200" dirty="0" smtClean="0">
                <a:solidFill>
                  <a:schemeClr val="bg2">
                    <a:lumMod val="90000"/>
                    <a:alpha val="99000"/>
                  </a:schemeClr>
                </a:solidFill>
                <a:effectLst/>
                <a:latin typeface="Optima"/>
              </a:rPr>
              <a:t> with the </a:t>
            </a:r>
            <a:r>
              <a:rPr lang="en-US" sz="1200" dirty="0" smtClean="0">
                <a:solidFill>
                  <a:schemeClr val="bg2">
                    <a:lumMod val="90000"/>
                    <a:alpha val="99000"/>
                  </a:schemeClr>
                </a:solidFill>
                <a:effectLst/>
                <a:latin typeface="Optima"/>
              </a:rPr>
              <a:t/>
            </a:r>
            <a:br>
              <a:rPr lang="en-US" sz="1200" dirty="0" smtClean="0">
                <a:solidFill>
                  <a:schemeClr val="bg2">
                    <a:lumMod val="90000"/>
                    <a:alpha val="99000"/>
                  </a:schemeClr>
                </a:solidFill>
                <a:effectLst/>
                <a:latin typeface="Optima"/>
              </a:rPr>
            </a:br>
            <a:r>
              <a:rPr lang="en-US" sz="1200" dirty="0" smtClean="0">
                <a:solidFill>
                  <a:schemeClr val="bg2">
                    <a:lumMod val="90000"/>
                    <a:alpha val="99000"/>
                  </a:schemeClr>
                </a:solidFill>
                <a:effectLst/>
                <a:latin typeface="Optima"/>
              </a:rPr>
              <a:t>Emperor </a:t>
            </a:r>
            <a:r>
              <a:rPr lang="en-US" sz="1200" dirty="0" smtClean="0">
                <a:solidFill>
                  <a:schemeClr val="bg2">
                    <a:lumMod val="90000"/>
                    <a:alpha val="99000"/>
                  </a:schemeClr>
                </a:solidFill>
                <a:effectLst/>
                <a:latin typeface="Optima"/>
              </a:rPr>
              <a:t>John II </a:t>
            </a:r>
            <a:r>
              <a:rPr lang="en-US" sz="1200" dirty="0" err="1" smtClean="0">
                <a:solidFill>
                  <a:schemeClr val="bg2">
                    <a:lumMod val="90000"/>
                    <a:alpha val="99000"/>
                  </a:schemeClr>
                </a:solidFill>
                <a:effectLst/>
                <a:latin typeface="Optima"/>
              </a:rPr>
              <a:t>Commenus</a:t>
            </a:r>
            <a:r>
              <a:rPr lang="en-US" sz="1200" dirty="0" smtClean="0">
                <a:solidFill>
                  <a:schemeClr val="bg2">
                    <a:lumMod val="90000"/>
                    <a:alpha val="99000"/>
                  </a:schemeClr>
                </a:solidFill>
                <a:effectLst/>
                <a:latin typeface="Optima"/>
              </a:rPr>
              <a:t/>
            </a:r>
            <a:br>
              <a:rPr lang="en-US" sz="1200" dirty="0" smtClean="0">
                <a:solidFill>
                  <a:schemeClr val="bg2">
                    <a:lumMod val="90000"/>
                    <a:alpha val="99000"/>
                  </a:schemeClr>
                </a:solidFill>
                <a:effectLst/>
                <a:latin typeface="Optima"/>
              </a:rPr>
            </a:br>
            <a:r>
              <a:rPr lang="en-US" sz="1200" dirty="0" smtClean="0">
                <a:solidFill>
                  <a:schemeClr val="bg2">
                    <a:lumMod val="90000"/>
                    <a:alpha val="99000"/>
                  </a:schemeClr>
                </a:solidFill>
                <a:effectLst/>
                <a:latin typeface="Optima"/>
              </a:rPr>
              <a:t> </a:t>
            </a:r>
            <a:r>
              <a:rPr lang="en-US" sz="1200" dirty="0" smtClean="0">
                <a:solidFill>
                  <a:schemeClr val="bg2">
                    <a:lumMod val="90000"/>
                    <a:alpha val="99000"/>
                  </a:schemeClr>
                </a:solidFill>
                <a:effectLst/>
                <a:latin typeface="Optima"/>
              </a:rPr>
              <a:t>and </a:t>
            </a:r>
            <a:r>
              <a:rPr lang="en-US" sz="1200" dirty="0" smtClean="0">
                <a:solidFill>
                  <a:schemeClr val="bg2">
                    <a:lumMod val="90000"/>
                    <a:alpha val="99000"/>
                  </a:schemeClr>
                </a:solidFill>
                <a:effectLst/>
                <a:latin typeface="Optima"/>
              </a:rPr>
              <a:t>his </a:t>
            </a:r>
            <a:r>
              <a:rPr lang="en-US" sz="1200" dirty="0" smtClean="0">
                <a:solidFill>
                  <a:schemeClr val="bg2">
                    <a:lumMod val="90000"/>
                    <a:alpha val="99000"/>
                  </a:schemeClr>
                </a:solidFill>
                <a:effectLst/>
                <a:latin typeface="Optima"/>
              </a:rPr>
              <a:t>Consort Irene</a:t>
            </a:r>
            <a:endParaRPr lang="en-US" sz="1200" dirty="0">
              <a:solidFill>
                <a:schemeClr val="bg2">
                  <a:lumMod val="90000"/>
                  <a:alpha val="99000"/>
                </a:schemeClr>
              </a:solidFill>
              <a:effectLst/>
              <a:latin typeface="Optima"/>
            </a:endParaRPr>
          </a:p>
        </p:txBody>
      </p:sp>
      <p:pic>
        <p:nvPicPr>
          <p:cNvPr id="6" name="Picture 5" descr="Theotokos-emperor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1939" y="1238673"/>
            <a:ext cx="8502952" cy="4218261"/>
          </a:xfrm>
          <a:prstGeom prst="rect">
            <a:avLst/>
          </a:prstGeom>
        </p:spPr>
      </p:pic>
      <p:sp>
        <p:nvSpPr>
          <p:cNvPr id="4" name="Title 4"/>
          <p:cNvSpPr txBox="1">
            <a:spLocks/>
          </p:cNvSpPr>
          <p:nvPr/>
        </p:nvSpPr>
        <p:spPr>
          <a:xfrm>
            <a:off x="1100666" y="327483"/>
            <a:ext cx="6631800" cy="911190"/>
          </a:xfrm>
          <a:prstGeom prst="rect">
            <a:avLst/>
          </a:prstGeom>
          <a:effectLst/>
        </p:spPr>
        <p:txBody>
          <a:bodyPr vert="horz" lIns="91440" tIns="45720" rIns="91440" bIns="45720" rtlCol="0" anchor="t" anchorCtr="0">
            <a:noAutofit/>
          </a:bodyPr>
          <a:lstStyle>
            <a:lvl1pPr algn="ctr" defTabSz="914400" rtl="0" eaLnBrk="1" latinLnBrk="0" hangingPunct="1">
              <a:spcBef>
                <a:spcPct val="0"/>
              </a:spcBef>
              <a:buNone/>
              <a:defRPr sz="5000" kern="1200">
                <a:solidFill>
                  <a:schemeClr val="tx2"/>
                </a:solidFill>
                <a:effectLst>
                  <a:outerShdw blurRad="38100" dist="12700" algn="l" rotWithShape="0">
                    <a:prstClr val="black">
                      <a:alpha val="40000"/>
                    </a:prstClr>
                  </a:outerShdw>
                </a:effectLst>
                <a:latin typeface="+mj-lt"/>
                <a:ea typeface="+mj-ea"/>
                <a:cs typeface="+mj-cs"/>
              </a:defRPr>
            </a:lvl1pPr>
          </a:lstStyle>
          <a:p>
            <a:r>
              <a:rPr lang="en-US" sz="3600" dirty="0" smtClean="0">
                <a:solidFill>
                  <a:schemeClr val="bg2">
                    <a:lumMod val="90000"/>
                    <a:alpha val="99000"/>
                  </a:schemeClr>
                </a:solidFill>
                <a:effectLst/>
                <a:latin typeface="Optima"/>
              </a:rPr>
              <a:t>Virgin Enthroned</a:t>
            </a:r>
            <a:r>
              <a:rPr lang="en-US" sz="4000" i="1" dirty="0" smtClean="0">
                <a:solidFill>
                  <a:schemeClr val="bg2">
                    <a:lumMod val="90000"/>
                    <a:alpha val="99000"/>
                  </a:schemeClr>
                </a:solidFill>
                <a:effectLst/>
                <a:latin typeface="Optima"/>
              </a:rPr>
              <a:t/>
            </a:r>
            <a:br>
              <a:rPr lang="en-US" sz="4000" i="1" dirty="0" smtClean="0">
                <a:solidFill>
                  <a:schemeClr val="bg2">
                    <a:lumMod val="90000"/>
                    <a:alpha val="99000"/>
                  </a:schemeClr>
                </a:solidFill>
                <a:effectLst/>
                <a:latin typeface="Optima"/>
              </a:rPr>
            </a:br>
            <a:endParaRPr lang="en-US" sz="1800" dirty="0">
              <a:solidFill>
                <a:schemeClr val="bg2">
                  <a:lumMod val="90000"/>
                  <a:alpha val="99000"/>
                </a:schemeClr>
              </a:solidFill>
              <a:effectLst/>
              <a:latin typeface="Optim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chemeClr val="tx1">
                <a:lumMod val="85000"/>
                <a:lumOff val="15000"/>
              </a:schemeClr>
            </a:gs>
            <a:gs pos="100000">
              <a:schemeClr val="tx1">
                <a:lumMod val="65000"/>
                <a:lumOff val="35000"/>
              </a:schemeClr>
            </a:gs>
          </a:gsLst>
          <a:lin ang="5400000" scaled="0"/>
          <a:tileRect/>
        </a:gradFill>
        <a:effectLst/>
      </p:bgPr>
    </p:bg>
    <p:spTree>
      <p:nvGrpSpPr>
        <p:cNvPr id="1" name=""/>
        <p:cNvGrpSpPr/>
        <p:nvPr/>
      </p:nvGrpSpPr>
      <p:grpSpPr>
        <a:xfrm>
          <a:off x="0" y="0"/>
          <a:ext cx="0" cy="0"/>
          <a:chOff x="0" y="0"/>
          <a:chExt cx="0" cy="0"/>
        </a:xfrm>
      </p:grpSpPr>
      <p:pic>
        <p:nvPicPr>
          <p:cNvPr id="4" name="Picture 3" descr="Virgin-Enthroned-soldiers-S.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9820" y="0"/>
            <a:ext cx="4667937" cy="6858000"/>
          </a:xfrm>
          <a:prstGeom prst="rect">
            <a:avLst/>
          </a:prstGeom>
        </p:spPr>
      </p:pic>
      <p:sp>
        <p:nvSpPr>
          <p:cNvPr id="2" name="Rectangle 1"/>
          <p:cNvSpPr/>
          <p:nvPr/>
        </p:nvSpPr>
        <p:spPr>
          <a:xfrm>
            <a:off x="5950857" y="6135609"/>
            <a:ext cx="2897973" cy="461665"/>
          </a:xfrm>
          <a:prstGeom prst="rect">
            <a:avLst/>
          </a:prstGeom>
        </p:spPr>
        <p:txBody>
          <a:bodyPr wrap="square">
            <a:spAutoFit/>
          </a:bodyPr>
          <a:lstStyle/>
          <a:p>
            <a:pPr algn="r"/>
            <a:r>
              <a:rPr lang="en-US" sz="1200" dirty="0">
                <a:solidFill>
                  <a:schemeClr val="bg2"/>
                </a:solidFill>
                <a:latin typeface="Optima"/>
              </a:rPr>
              <a:t>The </a:t>
            </a:r>
            <a:r>
              <a:rPr lang="en-US" sz="1200" dirty="0" err="1">
                <a:solidFill>
                  <a:schemeClr val="bg2"/>
                </a:solidFill>
                <a:latin typeface="Optima"/>
              </a:rPr>
              <a:t>Theotokos</a:t>
            </a:r>
            <a:r>
              <a:rPr lang="en-US" sz="1200" dirty="0">
                <a:solidFill>
                  <a:schemeClr val="bg2"/>
                </a:solidFill>
                <a:latin typeface="Optima"/>
              </a:rPr>
              <a:t> Enthroned with Soldiers</a:t>
            </a:r>
            <a:br>
              <a:rPr lang="en-US" sz="1200" dirty="0">
                <a:solidFill>
                  <a:schemeClr val="bg2"/>
                </a:solidFill>
                <a:latin typeface="Optima"/>
              </a:rPr>
            </a:br>
            <a:r>
              <a:rPr lang="en-US" sz="1200" dirty="0">
                <a:solidFill>
                  <a:schemeClr val="bg2"/>
                </a:solidFill>
                <a:latin typeface="Optima"/>
              </a:rPr>
              <a:t>(Sinai)</a:t>
            </a:r>
            <a:endParaRPr lang="en-US" sz="1200" dirty="0"/>
          </a:p>
        </p:txBody>
      </p:sp>
      <p:sp>
        <p:nvSpPr>
          <p:cNvPr id="7" name="Title 4"/>
          <p:cNvSpPr txBox="1">
            <a:spLocks/>
          </p:cNvSpPr>
          <p:nvPr/>
        </p:nvSpPr>
        <p:spPr>
          <a:xfrm>
            <a:off x="5087211" y="327482"/>
            <a:ext cx="3761619" cy="797375"/>
          </a:xfrm>
          <a:prstGeom prst="rect">
            <a:avLst/>
          </a:prstGeom>
          <a:effectLst/>
        </p:spPr>
        <p:txBody>
          <a:bodyPr vert="horz" lIns="91440" tIns="45720" rIns="91440" bIns="45720" rtlCol="0" anchor="t" anchorCtr="0">
            <a:noAutofit/>
          </a:bodyPr>
          <a:lstStyle>
            <a:lvl1pPr algn="ctr" defTabSz="914400" rtl="0" eaLnBrk="1" latinLnBrk="0" hangingPunct="1">
              <a:spcBef>
                <a:spcPct val="0"/>
              </a:spcBef>
              <a:buNone/>
              <a:defRPr sz="5000" kern="1200">
                <a:solidFill>
                  <a:schemeClr val="tx2"/>
                </a:solidFill>
                <a:effectLst>
                  <a:outerShdw blurRad="38100" dist="12700" algn="l" rotWithShape="0">
                    <a:prstClr val="black">
                      <a:alpha val="40000"/>
                    </a:prstClr>
                  </a:outerShdw>
                </a:effectLst>
                <a:latin typeface="+mj-lt"/>
                <a:ea typeface="+mj-ea"/>
                <a:cs typeface="+mj-cs"/>
              </a:defRPr>
            </a:lvl1pPr>
          </a:lstStyle>
          <a:p>
            <a:r>
              <a:rPr lang="en-US" sz="3600" dirty="0" smtClean="0">
                <a:solidFill>
                  <a:schemeClr val="bg2">
                    <a:lumMod val="90000"/>
                    <a:alpha val="99000"/>
                  </a:schemeClr>
                </a:solidFill>
                <a:effectLst/>
                <a:latin typeface="Optima"/>
              </a:rPr>
              <a:t>Virgin Enthroned</a:t>
            </a:r>
            <a:r>
              <a:rPr lang="en-US" sz="4000" i="1" dirty="0" smtClean="0">
                <a:solidFill>
                  <a:schemeClr val="bg2">
                    <a:lumMod val="90000"/>
                    <a:alpha val="99000"/>
                  </a:schemeClr>
                </a:solidFill>
                <a:effectLst/>
                <a:latin typeface="Optima"/>
              </a:rPr>
              <a:t/>
            </a:r>
            <a:br>
              <a:rPr lang="en-US" sz="4000" i="1" dirty="0" smtClean="0">
                <a:solidFill>
                  <a:schemeClr val="bg2">
                    <a:lumMod val="90000"/>
                    <a:alpha val="99000"/>
                  </a:schemeClr>
                </a:solidFill>
                <a:effectLst/>
                <a:latin typeface="Optima"/>
              </a:rPr>
            </a:br>
            <a:endParaRPr lang="en-US" sz="1800" dirty="0">
              <a:solidFill>
                <a:schemeClr val="bg2">
                  <a:lumMod val="90000"/>
                  <a:alpha val="99000"/>
                </a:schemeClr>
              </a:solidFill>
              <a:effectLst/>
              <a:latin typeface="Optim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chemeClr val="tx1">
                <a:lumMod val="85000"/>
                <a:lumOff val="15000"/>
              </a:schemeClr>
            </a:gs>
            <a:gs pos="100000">
              <a:schemeClr val="tx1">
                <a:lumMod val="65000"/>
                <a:lumOff val="35000"/>
              </a:schemeClr>
            </a:gs>
          </a:gsLst>
          <a:lin ang="5400000" scaled="0"/>
          <a:tileRect/>
        </a:gradFill>
        <a:effectLst/>
      </p:bgPr>
    </p:bg>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5423662" y="5739899"/>
            <a:ext cx="3127827" cy="555027"/>
          </a:xfrm>
        </p:spPr>
        <p:txBody>
          <a:bodyPr anchor="b"/>
          <a:lstStyle/>
          <a:p>
            <a:pPr algn="r"/>
            <a:r>
              <a:rPr lang="en-US" sz="1200" dirty="0" smtClean="0">
                <a:solidFill>
                  <a:schemeClr val="bg2">
                    <a:lumMod val="90000"/>
                    <a:alpha val="99000"/>
                  </a:schemeClr>
                </a:solidFill>
                <a:effectLst/>
                <a:latin typeface="Optima"/>
              </a:rPr>
              <a:t>Apse</a:t>
            </a:r>
            <a:br>
              <a:rPr lang="en-US" sz="1200" dirty="0" smtClean="0">
                <a:solidFill>
                  <a:schemeClr val="bg2">
                    <a:lumMod val="90000"/>
                    <a:alpha val="99000"/>
                  </a:schemeClr>
                </a:solidFill>
                <a:effectLst/>
                <a:latin typeface="Optima"/>
              </a:rPr>
            </a:br>
            <a:r>
              <a:rPr lang="en-US" sz="1200" dirty="0" err="1" smtClean="0">
                <a:solidFill>
                  <a:schemeClr val="bg2">
                    <a:lumMod val="90000"/>
                    <a:alpha val="99000"/>
                  </a:schemeClr>
                </a:solidFill>
                <a:effectLst/>
                <a:latin typeface="Optima"/>
              </a:rPr>
              <a:t>Hagia</a:t>
            </a:r>
            <a:r>
              <a:rPr lang="en-US" sz="1200" dirty="0" smtClean="0">
                <a:solidFill>
                  <a:schemeClr val="bg2">
                    <a:lumMod val="90000"/>
                    <a:alpha val="99000"/>
                  </a:schemeClr>
                </a:solidFill>
                <a:effectLst/>
                <a:latin typeface="Optima"/>
              </a:rPr>
              <a:t> Sophia </a:t>
            </a:r>
            <a:br>
              <a:rPr lang="en-US" sz="1200" dirty="0" smtClean="0">
                <a:solidFill>
                  <a:schemeClr val="bg2">
                    <a:lumMod val="90000"/>
                    <a:alpha val="99000"/>
                  </a:schemeClr>
                </a:solidFill>
                <a:effectLst/>
                <a:latin typeface="Optima"/>
              </a:rPr>
            </a:br>
            <a:r>
              <a:rPr lang="en-US" sz="1200" dirty="0" smtClean="0">
                <a:solidFill>
                  <a:schemeClr val="bg2">
                    <a:lumMod val="90000"/>
                    <a:alpha val="99000"/>
                  </a:schemeClr>
                </a:solidFill>
                <a:effectLst/>
                <a:latin typeface="Optima"/>
              </a:rPr>
              <a:t>9</a:t>
            </a:r>
            <a:r>
              <a:rPr lang="en-US" sz="1200" baseline="30000" dirty="0" smtClean="0">
                <a:solidFill>
                  <a:schemeClr val="bg2">
                    <a:lumMod val="90000"/>
                    <a:alpha val="99000"/>
                  </a:schemeClr>
                </a:solidFill>
                <a:effectLst/>
                <a:latin typeface="Optima"/>
              </a:rPr>
              <a:t>th</a:t>
            </a:r>
            <a:r>
              <a:rPr lang="en-US" sz="1200" dirty="0" smtClean="0">
                <a:solidFill>
                  <a:schemeClr val="bg2">
                    <a:lumMod val="90000"/>
                    <a:alpha val="99000"/>
                  </a:schemeClr>
                </a:solidFill>
                <a:effectLst/>
                <a:latin typeface="Optima"/>
              </a:rPr>
              <a:t> </a:t>
            </a:r>
            <a:r>
              <a:rPr lang="en-US" sz="1200" dirty="0" smtClean="0">
                <a:solidFill>
                  <a:schemeClr val="bg2">
                    <a:lumMod val="90000"/>
                    <a:alpha val="99000"/>
                  </a:schemeClr>
                </a:solidFill>
                <a:effectLst/>
                <a:latin typeface="Optima"/>
              </a:rPr>
              <a:t>c</a:t>
            </a:r>
            <a:r>
              <a:rPr lang="en-US" sz="1200" dirty="0" smtClean="0">
                <a:solidFill>
                  <a:schemeClr val="bg2">
                    <a:lumMod val="90000"/>
                    <a:alpha val="99000"/>
                  </a:schemeClr>
                </a:solidFill>
                <a:effectLst/>
                <a:latin typeface="Optima"/>
              </a:rPr>
              <a:t>.</a:t>
            </a:r>
            <a:endParaRPr lang="en-US" sz="1200" dirty="0">
              <a:solidFill>
                <a:schemeClr val="bg2">
                  <a:lumMod val="90000"/>
                  <a:alpha val="99000"/>
                </a:schemeClr>
              </a:solidFill>
              <a:effectLst/>
              <a:latin typeface="Optima"/>
            </a:endParaRPr>
          </a:p>
        </p:txBody>
      </p:sp>
      <p:pic>
        <p:nvPicPr>
          <p:cNvPr id="4" name="P 5"/>
          <p:cNvPicPr/>
          <p:nvPr/>
        </p:nvPicPr>
        <p:blipFill>
          <a:blip r:embed="rId3"/>
          <a:srcRect/>
          <a:stretch>
            <a:fillRect/>
          </a:stretch>
        </p:blipFill>
        <p:spPr bwMode="auto">
          <a:xfrm>
            <a:off x="466876" y="503951"/>
            <a:ext cx="4359124" cy="5790975"/>
          </a:xfrm>
          <a:prstGeom prst="rect">
            <a:avLst/>
          </a:prstGeom>
          <a:noFill/>
          <a:ln w="9525">
            <a:noFill/>
            <a:miter lim="800000"/>
            <a:headEnd/>
            <a:tailEnd/>
          </a:ln>
        </p:spPr>
      </p:pic>
      <p:sp>
        <p:nvSpPr>
          <p:cNvPr id="2" name="Rectangle 1"/>
          <p:cNvSpPr/>
          <p:nvPr/>
        </p:nvSpPr>
        <p:spPr>
          <a:xfrm>
            <a:off x="5176762" y="503951"/>
            <a:ext cx="3592286" cy="5016759"/>
          </a:xfrm>
          <a:prstGeom prst="rect">
            <a:avLst/>
          </a:prstGeom>
        </p:spPr>
        <p:txBody>
          <a:bodyPr wrap="square">
            <a:spAutoFit/>
          </a:bodyPr>
          <a:lstStyle/>
          <a:p>
            <a:r>
              <a:rPr lang="en-US" sz="1600" dirty="0" smtClean="0">
                <a:solidFill>
                  <a:srgbClr val="DEDED7"/>
                </a:solidFill>
              </a:rPr>
              <a:t>“…so </a:t>
            </a:r>
            <a:r>
              <a:rPr lang="en-US" sz="1600" dirty="0">
                <a:solidFill>
                  <a:srgbClr val="DEDED7"/>
                </a:solidFill>
              </a:rPr>
              <a:t>that her honor would be unique and not joined with the apostles, but so that she would send them forth and not be sent forth, and so that she would lead the believing people and direct the church in Jerusalem with James the brother of the Lord who was appointed as bishop </a:t>
            </a:r>
            <a:r>
              <a:rPr lang="en-US" sz="1600" dirty="0" smtClean="0">
                <a:solidFill>
                  <a:srgbClr val="DEDED7"/>
                </a:solidFill>
              </a:rPr>
              <a:t>there….”</a:t>
            </a:r>
          </a:p>
          <a:p>
            <a:endParaRPr lang="en-US" sz="1600" dirty="0">
              <a:solidFill>
                <a:srgbClr val="DEDED7"/>
              </a:solidFill>
            </a:endParaRPr>
          </a:p>
          <a:p>
            <a:r>
              <a:rPr lang="en-US" sz="1600" dirty="0" smtClean="0">
                <a:solidFill>
                  <a:srgbClr val="DEDED7"/>
                </a:solidFill>
              </a:rPr>
              <a:t>“… she </a:t>
            </a:r>
            <a:r>
              <a:rPr lang="en-US" sz="1600" dirty="0">
                <a:solidFill>
                  <a:srgbClr val="DEDED7"/>
                </a:solidFill>
              </a:rPr>
              <a:t>was not only an inspiration and a teacher of endurance and ministry to the blessed apostles and the other believers, but she was also a co-minister with the disciples of the Lord, and she helped with the preaching, and she shared mentally in their struggles and torments and imprisonments.</a:t>
            </a:r>
            <a:r>
              <a:rPr lang="en-US" sz="1600" dirty="0" smtClean="0">
                <a:solidFill>
                  <a:srgbClr val="DEDED7"/>
                </a:solidFill>
              </a:rPr>
              <a:t>”</a:t>
            </a:r>
          </a:p>
          <a:p>
            <a:endParaRPr lang="en-US" sz="1600" dirty="0">
              <a:solidFill>
                <a:srgbClr val="DEDED7"/>
              </a:solidFill>
            </a:endParaRPr>
          </a:p>
          <a:p>
            <a:r>
              <a:rPr lang="en-US" sz="1600" dirty="0" smtClean="0">
                <a:solidFill>
                  <a:srgbClr val="DEDED7"/>
                </a:solidFill>
              </a:rPr>
              <a:t>- </a:t>
            </a:r>
            <a:r>
              <a:rPr lang="en-US" sz="1600" i="1" dirty="0" smtClean="0">
                <a:solidFill>
                  <a:srgbClr val="DEDED7"/>
                </a:solidFill>
              </a:rPr>
              <a:t>Life of the Virgin</a:t>
            </a:r>
            <a:endParaRPr lang="en-US" sz="1600" dirty="0" smtClean="0">
              <a:solidFill>
                <a:srgbClr val="DEDED7"/>
              </a:solidFill>
            </a:endParaRPr>
          </a:p>
          <a:p>
            <a:r>
              <a:rPr lang="en-US" sz="1600" dirty="0" smtClean="0">
                <a:solidFill>
                  <a:srgbClr val="DEDED7"/>
                </a:solidFill>
              </a:rPr>
              <a:t>Attributed to Maximus the Confessor</a:t>
            </a:r>
            <a:endParaRPr lang="en-US" sz="1600" dirty="0">
              <a:solidFill>
                <a:srgbClr val="DEDED7"/>
              </a:solidFill>
            </a:endParaRPr>
          </a:p>
        </p:txBody>
      </p:sp>
    </p:spTree>
    <p:extLst>
      <p:ext uri="{BB962C8B-B14F-4D97-AF65-F5344CB8AC3E}">
        <p14:creationId xmlns:p14="http://schemas.microsoft.com/office/powerpoint/2010/main" val="888947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30000">
              <a:schemeClr val="tx1">
                <a:lumMod val="85000"/>
                <a:lumOff val="15000"/>
              </a:schemeClr>
            </a:gs>
            <a:gs pos="100000">
              <a:schemeClr val="tx1">
                <a:lumMod val="65000"/>
                <a:lumOff val="35000"/>
              </a:schemeClr>
            </a:gs>
          </a:gsLst>
          <a:lin ang="5400000" scaled="0"/>
          <a:tileRect/>
        </a:gradFill>
        <a:effectLst/>
      </p:bgPr>
    </p:bg>
    <p:spTree>
      <p:nvGrpSpPr>
        <p:cNvPr id="1" name=""/>
        <p:cNvGrpSpPr/>
        <p:nvPr/>
      </p:nvGrpSpPr>
      <p:grpSpPr>
        <a:xfrm>
          <a:off x="0" y="0"/>
          <a:ext cx="0" cy="0"/>
          <a:chOff x="0" y="0"/>
          <a:chExt cx="0" cy="0"/>
        </a:xfrm>
      </p:grpSpPr>
      <p:sp>
        <p:nvSpPr>
          <p:cNvPr id="5" name="Title 4"/>
          <p:cNvSpPr>
            <a:spLocks noGrp="1"/>
          </p:cNvSpPr>
          <p:nvPr>
            <p:ph type="ctrTitle" idx="4294967295"/>
          </p:nvPr>
        </p:nvSpPr>
        <p:spPr>
          <a:xfrm>
            <a:off x="6594256" y="5777477"/>
            <a:ext cx="2207757" cy="826523"/>
          </a:xfrm>
        </p:spPr>
        <p:txBody>
          <a:bodyPr anchor="b"/>
          <a:lstStyle/>
          <a:p>
            <a:r>
              <a:rPr lang="en-US" sz="1200" dirty="0" smtClean="0">
                <a:solidFill>
                  <a:schemeClr val="bg2">
                    <a:lumMod val="90000"/>
                    <a:alpha val="99000"/>
                  </a:schemeClr>
                </a:solidFill>
                <a:effectLst/>
                <a:latin typeface="Optima"/>
              </a:rPr>
              <a:t>Our Lady of the Sign</a:t>
            </a:r>
            <a:br>
              <a:rPr lang="en-US" sz="1200" dirty="0" smtClean="0">
                <a:solidFill>
                  <a:schemeClr val="bg2">
                    <a:lumMod val="90000"/>
                    <a:alpha val="99000"/>
                  </a:schemeClr>
                </a:solidFill>
                <a:effectLst/>
                <a:latin typeface="Optima"/>
              </a:rPr>
            </a:br>
            <a:r>
              <a:rPr lang="en-US" sz="1200" dirty="0" smtClean="0">
                <a:solidFill>
                  <a:schemeClr val="bg2">
                    <a:lumMod val="90000"/>
                    <a:alpha val="99000"/>
                  </a:schemeClr>
                </a:solidFill>
                <a:effectLst/>
                <a:latin typeface="Optima"/>
              </a:rPr>
              <a:t>Holy </a:t>
            </a:r>
            <a:r>
              <a:rPr lang="en-US" sz="1200" dirty="0" smtClean="0">
                <a:solidFill>
                  <a:schemeClr val="bg2">
                    <a:lumMod val="90000"/>
                    <a:alpha val="99000"/>
                  </a:schemeClr>
                </a:solidFill>
                <a:effectLst/>
                <a:latin typeface="Optima"/>
              </a:rPr>
              <a:t>Wisdom, New </a:t>
            </a:r>
            <a:r>
              <a:rPr lang="en-US" sz="1200" dirty="0" err="1" smtClean="0">
                <a:solidFill>
                  <a:schemeClr val="bg2">
                    <a:lumMod val="90000"/>
                    <a:alpha val="99000"/>
                  </a:schemeClr>
                </a:solidFill>
                <a:effectLst/>
                <a:latin typeface="Optima"/>
              </a:rPr>
              <a:t>Skete</a:t>
            </a:r>
            <a:r>
              <a:rPr lang="en-US" sz="1200" dirty="0" smtClean="0">
                <a:solidFill>
                  <a:schemeClr val="bg2">
                    <a:lumMod val="90000"/>
                    <a:alpha val="99000"/>
                  </a:schemeClr>
                </a:solidFill>
                <a:effectLst/>
                <a:latin typeface="Optima"/>
              </a:rPr>
              <a:t> </a:t>
            </a:r>
            <a:endParaRPr lang="en-US" sz="1200" dirty="0">
              <a:solidFill>
                <a:schemeClr val="bg2">
                  <a:lumMod val="90000"/>
                  <a:alpha val="99000"/>
                </a:schemeClr>
              </a:solidFill>
              <a:effectLst/>
              <a:latin typeface="Optima"/>
            </a:endParaRPr>
          </a:p>
        </p:txBody>
      </p:sp>
      <p:pic>
        <p:nvPicPr>
          <p:cNvPr id="6" name="Picture 5" descr="Virgin-Sign-NewSkete.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7341" y="544286"/>
            <a:ext cx="5866524" cy="5914571"/>
          </a:xfrm>
          <a:prstGeom prst="rect">
            <a:avLst/>
          </a:prstGeom>
        </p:spPr>
      </p:pic>
      <p:sp>
        <p:nvSpPr>
          <p:cNvPr id="2" name="Rectangle 1"/>
          <p:cNvSpPr/>
          <p:nvPr/>
        </p:nvSpPr>
        <p:spPr>
          <a:xfrm>
            <a:off x="6433956" y="1643502"/>
            <a:ext cx="2368057" cy="2585323"/>
          </a:xfrm>
          <a:prstGeom prst="rect">
            <a:avLst/>
          </a:prstGeom>
        </p:spPr>
        <p:txBody>
          <a:bodyPr wrap="square">
            <a:spAutoFit/>
          </a:bodyPr>
          <a:lstStyle/>
          <a:p>
            <a:r>
              <a:rPr lang="en-US" dirty="0">
                <a:solidFill>
                  <a:srgbClr val="DEDED7"/>
                </a:solidFill>
              </a:rPr>
              <a:t>“Therefore the Lord himself will give you a sign. Look, the young woman is with child and shall bear a son, and shall name him Immanuel.</a:t>
            </a:r>
            <a:r>
              <a:rPr lang="en-US" dirty="0" smtClean="0">
                <a:solidFill>
                  <a:srgbClr val="DEDED7"/>
                </a:solidFill>
              </a:rPr>
              <a:t>”</a:t>
            </a:r>
          </a:p>
          <a:p>
            <a:endParaRPr lang="en-US" dirty="0">
              <a:solidFill>
                <a:srgbClr val="DEDED7"/>
              </a:solidFill>
            </a:endParaRPr>
          </a:p>
          <a:p>
            <a:r>
              <a:rPr lang="en-US" dirty="0" smtClean="0">
                <a:solidFill>
                  <a:srgbClr val="DEDED7"/>
                </a:solidFill>
              </a:rPr>
              <a:t>- Isaiah 7.14</a:t>
            </a:r>
            <a:endParaRPr lang="en-US" dirty="0">
              <a:solidFill>
                <a:srgbClr val="DEDED7"/>
              </a:solidFill>
            </a:endParaRPr>
          </a:p>
        </p:txBody>
      </p:sp>
      <p:sp>
        <p:nvSpPr>
          <p:cNvPr id="7" name="Title 4"/>
          <p:cNvSpPr txBox="1">
            <a:spLocks/>
          </p:cNvSpPr>
          <p:nvPr/>
        </p:nvSpPr>
        <p:spPr>
          <a:xfrm>
            <a:off x="5926668" y="206074"/>
            <a:ext cx="2987523" cy="1257449"/>
          </a:xfrm>
          <a:prstGeom prst="rect">
            <a:avLst/>
          </a:prstGeom>
          <a:effectLst/>
        </p:spPr>
        <p:txBody>
          <a:bodyPr vert="horz" lIns="91440" tIns="45720" rIns="91440" bIns="45720" rtlCol="0" anchor="t" anchorCtr="0">
            <a:noAutofit/>
          </a:bodyPr>
          <a:lstStyle>
            <a:lvl1pPr algn="ctr" defTabSz="914400" rtl="0" eaLnBrk="1" latinLnBrk="0" hangingPunct="1">
              <a:spcBef>
                <a:spcPct val="0"/>
              </a:spcBef>
              <a:buNone/>
              <a:defRPr sz="5000" kern="1200">
                <a:solidFill>
                  <a:schemeClr val="tx2"/>
                </a:solidFill>
                <a:effectLst>
                  <a:outerShdw blurRad="38100" dist="12700" algn="l" rotWithShape="0">
                    <a:prstClr val="black">
                      <a:alpha val="40000"/>
                    </a:prstClr>
                  </a:outerShdw>
                </a:effectLst>
                <a:latin typeface="+mj-lt"/>
                <a:ea typeface="+mj-ea"/>
                <a:cs typeface="+mj-cs"/>
              </a:defRPr>
            </a:lvl1pPr>
          </a:lstStyle>
          <a:p>
            <a:r>
              <a:rPr lang="en-US" sz="3600" dirty="0" smtClean="0">
                <a:solidFill>
                  <a:schemeClr val="bg2">
                    <a:lumMod val="90000"/>
                    <a:alpha val="99000"/>
                  </a:schemeClr>
                </a:solidFill>
                <a:effectLst/>
                <a:latin typeface="Optima"/>
              </a:rPr>
              <a:t>Virgin of the Sign</a:t>
            </a:r>
            <a:r>
              <a:rPr lang="en-US" sz="3600" i="1" dirty="0" smtClean="0">
                <a:solidFill>
                  <a:schemeClr val="bg2">
                    <a:lumMod val="90000"/>
                    <a:alpha val="99000"/>
                  </a:schemeClr>
                </a:solidFill>
                <a:effectLst/>
                <a:latin typeface="Optima"/>
              </a:rPr>
              <a:t/>
            </a:r>
            <a:br>
              <a:rPr lang="en-US" sz="3600" i="1" dirty="0" smtClean="0">
                <a:solidFill>
                  <a:schemeClr val="bg2">
                    <a:lumMod val="90000"/>
                    <a:alpha val="99000"/>
                  </a:schemeClr>
                </a:solidFill>
                <a:effectLst/>
                <a:latin typeface="Optima"/>
              </a:rPr>
            </a:br>
            <a:endParaRPr lang="en-US" sz="3600" dirty="0">
              <a:solidFill>
                <a:schemeClr val="bg2">
                  <a:lumMod val="90000"/>
                  <a:alpha val="99000"/>
                </a:schemeClr>
              </a:solidFill>
              <a:effectLst/>
              <a:latin typeface="Optima"/>
            </a:endParaRPr>
          </a:p>
        </p:txBody>
      </p:sp>
    </p:spTree>
    <p:extLst>
      <p:ext uri="{BB962C8B-B14F-4D97-AF65-F5344CB8AC3E}">
        <p14:creationId xmlns:p14="http://schemas.microsoft.com/office/powerpoint/2010/main" val="1476316102"/>
      </p:ext>
    </p:extLst>
  </p:cSld>
  <p:clrMapOvr>
    <a:masterClrMapping/>
  </p:clrMapOvr>
</p:sld>
</file>

<file path=ppt/theme/_rels/theme1.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1" Type="http://schemas.openxmlformats.org/officeDocument/2006/relationships/image" Target="../media/image1.jpeg"/><Relationship Id="rId2" Type="http://schemas.openxmlformats.org/officeDocument/2006/relationships/image" Target="../media/image2.jpeg"/></Relationships>
</file>

<file path=ppt/theme/theme1.xml><?xml version="1.0" encoding="utf-8"?>
<a:theme xmlns:a="http://schemas.openxmlformats.org/drawingml/2006/main" name="Folio">
  <a:themeElements>
    <a:clrScheme name="Folio">
      <a:dk1>
        <a:sysClr val="windowText" lastClr="000000"/>
      </a:dk1>
      <a:lt1>
        <a:sysClr val="window" lastClr="FFFFFF"/>
      </a:lt1>
      <a:dk2>
        <a:srgbClr val="2D2F2B"/>
      </a:dk2>
      <a:lt2>
        <a:srgbClr val="DEDED7"/>
      </a:lt2>
      <a:accent1>
        <a:srgbClr val="294171"/>
      </a:accent1>
      <a:accent2>
        <a:srgbClr val="748CBC"/>
      </a:accent2>
      <a:accent3>
        <a:srgbClr val="8E887C"/>
      </a:accent3>
      <a:accent4>
        <a:srgbClr val="834736"/>
      </a:accent4>
      <a:accent5>
        <a:srgbClr val="5A1705"/>
      </a:accent5>
      <a:accent6>
        <a:srgbClr val="A0A16A"/>
      </a:accent6>
      <a:hlink>
        <a:srgbClr val="74B6BC"/>
      </a:hlink>
      <a:folHlink>
        <a:srgbClr val="7F95A4"/>
      </a:folHlink>
    </a:clrScheme>
    <a:fontScheme name="Folio">
      <a:majorFont>
        <a:latin typeface="Calisto MT"/>
        <a:ea typeface=""/>
        <a:cs typeface=""/>
        <a:font script="Jpan" typeface="ＭＳ 明朝"/>
      </a:majorFont>
      <a:minorFont>
        <a:latin typeface="Calisto MT"/>
        <a:ea typeface=""/>
        <a:cs typeface=""/>
        <a:font script="Jpan" typeface="ＭＳ 明朝"/>
      </a:minorFont>
    </a:fontScheme>
    <a:fmtScheme name="Folio">
      <a:fillStyleLst>
        <a:solidFill>
          <a:schemeClr val="phClr"/>
        </a:solidFill>
        <a:blipFill rotWithShape="1">
          <a:blip xmlns:r="http://schemas.openxmlformats.org/officeDocument/2006/relationships" r:embed="rId1">
            <a:duotone>
              <a:schemeClr val="phClr">
                <a:shade val="30000"/>
                <a:satMod val="120000"/>
              </a:schemeClr>
              <a:schemeClr val="phClr">
                <a:tint val="70000"/>
                <a:satMod val="350000"/>
                <a:lumMod val="110000"/>
              </a:schemeClr>
            </a:duotone>
          </a:blip>
          <a:stretch/>
        </a:blipFill>
        <a:blipFill rotWithShape="1">
          <a:blip xmlns:r="http://schemas.openxmlformats.org/officeDocument/2006/relationships" r:embed="rId2">
            <a:duotone>
              <a:schemeClr val="phClr">
                <a:shade val="40000"/>
                <a:satMod val="120000"/>
              </a:schemeClr>
              <a:schemeClr val="phClr">
                <a:tint val="70000"/>
                <a:satMod val="300000"/>
                <a:lumMod val="110000"/>
              </a:schemeClr>
            </a:duotone>
          </a:blip>
          <a:tile tx="0" ty="0" sx="50000" sy="50000" flip="none" algn="tl"/>
        </a:blipFill>
      </a:fillStyleLst>
      <a:lnStyleLst>
        <a:ln w="12700" cap="flat" cmpd="sng" algn="ctr">
          <a:solidFill>
            <a:schemeClr val="phClr">
              <a:shade val="95000"/>
              <a:satMod val="105000"/>
            </a:schemeClr>
          </a:solidFill>
          <a:prstDash val="solid"/>
        </a:ln>
        <a:ln w="3175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38100" dist="25400" dir="5400000" algn="br" rotWithShape="0">
              <a:srgbClr val="000000">
                <a:alpha val="50000"/>
              </a:srgbClr>
            </a:outerShdw>
          </a:effectLst>
        </a:effectStyle>
        <a:effectStyle>
          <a:effectLst>
            <a:innerShdw blurRad="190500" dist="25400">
              <a:srgbClr val="000000">
                <a:alpha val="50000"/>
              </a:srgbClr>
            </a:innerShdw>
          </a:effectLst>
        </a:effectStyle>
      </a:effectStyleLst>
      <a:bgFillStyleLst>
        <a:blipFill rotWithShape="1">
          <a:blip xmlns:r="http://schemas.openxmlformats.org/officeDocument/2006/relationships" r:embed="rId3">
            <a:duotone>
              <a:schemeClr val="phClr">
                <a:shade val="10000"/>
                <a:satMod val="125000"/>
              </a:schemeClr>
              <a:schemeClr val="phClr">
                <a:tint val="70000"/>
                <a:satMod val="350000"/>
                <a:lumMod val="110000"/>
              </a:schemeClr>
            </a:duotone>
          </a:blip>
          <a:stretch/>
        </a:blipFill>
        <a:blipFill rotWithShape="1">
          <a:blip xmlns:r="http://schemas.openxmlformats.org/officeDocument/2006/relationships" r:embed="rId4">
            <a:duotone>
              <a:schemeClr val="phClr">
                <a:shade val="10000"/>
                <a:satMod val="125000"/>
              </a:schemeClr>
              <a:schemeClr val="phClr">
                <a:tint val="70000"/>
                <a:satMod val="350000"/>
                <a:lumMod val="110000"/>
              </a:schemeClr>
            </a:duotone>
          </a:blip>
          <a:stretch/>
        </a:blipFill>
        <a:blipFill rotWithShape="1">
          <a:blip xmlns:r="http://schemas.openxmlformats.org/officeDocument/2006/relationships" r:embed="rId5">
            <a:duotone>
              <a:schemeClr val="phClr">
                <a:shade val="3000"/>
                <a:lumMod val="10000"/>
              </a:schemeClr>
              <a:schemeClr val="phClr">
                <a:tint val="91000"/>
                <a:satMod val="500000"/>
                <a:lumMod val="125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Folio.thmx</Template>
  <TotalTime>741</TotalTime>
  <Words>1083</Words>
  <Application>Microsoft Macintosh PowerPoint</Application>
  <PresentationFormat>On-screen Show (4:3)</PresentationFormat>
  <Paragraphs>65</Paragraphs>
  <Slides>12</Slides>
  <Notes>11</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Folio</vt:lpstr>
      <vt:lpstr>Our Lady of the Sign Holy Wisdom, New Skete </vt:lpstr>
      <vt:lpstr>Theodore of Studios</vt:lpstr>
      <vt:lpstr>Virgin Eleousa (tenderness, mercy)  </vt:lpstr>
      <vt:lpstr>Rhodes, 14th C.</vt:lpstr>
      <vt:lpstr>Virgin Hodegetria  (Blachernitissa) Byzantine, late 14th C.</vt:lpstr>
      <vt:lpstr>The Theotokos with the  Emperor John II Commenus  and his Consort Irene</vt:lpstr>
      <vt:lpstr>PowerPoint Presentation</vt:lpstr>
      <vt:lpstr>Apse Hagia Sophia  9th c.</vt:lpstr>
      <vt:lpstr>Our Lady of the Sign Holy Wisdom, New Skete </vt:lpstr>
      <vt:lpstr>Virgin Orans  (Yaroslavl)</vt:lpstr>
      <vt:lpstr>Our Lady of of the Sign (Krug)</vt:lpstr>
      <vt:lpstr>Our Lady of of the Sign (Nun of New Skete)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Virgin Eleousa</dc:title>
  <dc:creator>Maria McDowell</dc:creator>
  <cp:lastModifiedBy>Maria McDowell</cp:lastModifiedBy>
  <cp:revision>42</cp:revision>
  <dcterms:created xsi:type="dcterms:W3CDTF">2010-03-06T16:58:36Z</dcterms:created>
  <dcterms:modified xsi:type="dcterms:W3CDTF">2011-08-29T06:05:04Z</dcterms:modified>
</cp:coreProperties>
</file>